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17"/>
    <p:restoredTop sz="94667"/>
  </p:normalViewPr>
  <p:slideViewPr>
    <p:cSldViewPr snapToGrid="0" snapToObjects="1">
      <p:cViewPr varScale="1">
        <p:scale>
          <a:sx n="106" d="100"/>
          <a:sy n="106" d="100"/>
        </p:scale>
        <p:origin x="2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D54CB-8442-B447-958E-DA557E815E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446B9C-27EA-344A-AAC6-9B716969BE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BBF3BCF-8D3A-B445-9C0D-CDBBED125357}"/>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5" name="Footer Placeholder 4">
            <a:extLst>
              <a:ext uri="{FF2B5EF4-FFF2-40B4-BE49-F238E27FC236}">
                <a16:creationId xmlns:a16="http://schemas.microsoft.com/office/drawing/2014/main" id="{A23AA534-2838-3C42-B6FA-258CC9C2D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7D8124-6CD1-3D4E-BE97-4A7859AB5328}"/>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581454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F23E9-25E1-1C4B-8481-E69096BFF5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BD8047-76D3-7E44-B532-6A6AD7F7A2D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C7BE47-BD04-0D41-B9E5-9FA7AC2A2BB8}"/>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5" name="Footer Placeholder 4">
            <a:extLst>
              <a:ext uri="{FF2B5EF4-FFF2-40B4-BE49-F238E27FC236}">
                <a16:creationId xmlns:a16="http://schemas.microsoft.com/office/drawing/2014/main" id="{9187140C-8E35-CB49-A5C4-46272EB24C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6DEC24-54B0-FB4C-8850-7D9E94A05693}"/>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373061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22D67B-AFF8-B646-96E0-515C0C89FC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A8616A-E465-ED4D-9971-6D33AF87B21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0CAF4-0B64-5144-8D9D-A6428EECF517}"/>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5" name="Footer Placeholder 4">
            <a:extLst>
              <a:ext uri="{FF2B5EF4-FFF2-40B4-BE49-F238E27FC236}">
                <a16:creationId xmlns:a16="http://schemas.microsoft.com/office/drawing/2014/main" id="{62E4021E-70EA-6643-86A5-134C8F9573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02D635-516D-644D-B27E-F81501F53ABE}"/>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308638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221A8-C522-C744-88B0-D55B80709A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952BAB-4B50-4F42-A134-1A3B225AB2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8688B1-C9BC-9940-8EDF-345EE990D503}"/>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5" name="Footer Placeholder 4">
            <a:extLst>
              <a:ext uri="{FF2B5EF4-FFF2-40B4-BE49-F238E27FC236}">
                <a16:creationId xmlns:a16="http://schemas.microsoft.com/office/drawing/2014/main" id="{0B1B9667-5E24-354D-8FCC-89084603D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D32712-629F-2545-962C-A51D6BA2D1EE}"/>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239559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D58EF-E47C-1841-81F3-2D4EA4E9E3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F4C822-5ECD-4B46-8947-A1024986A9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8E5B4DC-D539-AE4D-90A0-768FD3F8AF79}"/>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5" name="Footer Placeholder 4">
            <a:extLst>
              <a:ext uri="{FF2B5EF4-FFF2-40B4-BE49-F238E27FC236}">
                <a16:creationId xmlns:a16="http://schemas.microsoft.com/office/drawing/2014/main" id="{877AA2EE-51BB-C945-90AA-DDB2A529B8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99A70D-7438-404F-8D22-69969732ED68}"/>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235603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FA105-8281-454D-B46A-3F5A8CEE00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8C28C7-0941-A94D-996A-46E02996358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1F9B19-4F39-4144-A2A7-D2A7E52D6D3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051D8E-3B9D-3748-BFA9-B79BB7E72788}"/>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6" name="Footer Placeholder 5">
            <a:extLst>
              <a:ext uri="{FF2B5EF4-FFF2-40B4-BE49-F238E27FC236}">
                <a16:creationId xmlns:a16="http://schemas.microsoft.com/office/drawing/2014/main" id="{468478FA-1D04-074F-A396-267AB6A69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6A9760-EB34-F64E-AAFB-AD259AA9E612}"/>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1407943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9516C-5A6A-564E-89E3-EF8FAB35CC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6530B9-287F-0942-9136-3D399EECB9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0E3ABD8-F9DC-7348-8E21-6D23C34FB41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74F99-CBF1-4245-AE27-A6F42C6741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6C17651-03D3-0E43-8C3F-CC1A1F1D5B9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08CA37-563F-2642-9DEB-FE98D9B5FD78}"/>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8" name="Footer Placeholder 7">
            <a:extLst>
              <a:ext uri="{FF2B5EF4-FFF2-40B4-BE49-F238E27FC236}">
                <a16:creationId xmlns:a16="http://schemas.microsoft.com/office/drawing/2014/main" id="{6F359678-CC31-774A-9299-6FE17D47D5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58DAAE-9105-FE45-BE76-0D39F26F70FC}"/>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1569332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C6377-709D-7447-B764-298CC56487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F97CF64-6FAF-4B4C-B366-2A3F930686DF}"/>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4" name="Footer Placeholder 3">
            <a:extLst>
              <a:ext uri="{FF2B5EF4-FFF2-40B4-BE49-F238E27FC236}">
                <a16:creationId xmlns:a16="http://schemas.microsoft.com/office/drawing/2014/main" id="{D0C4BC61-FEEF-2741-A864-95D29BC36A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0C2768-69FD-E34C-A8E1-89781E2B40F9}"/>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1612320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588382-A8A7-E649-8F71-D42F11EBB98C}"/>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3" name="Footer Placeholder 2">
            <a:extLst>
              <a:ext uri="{FF2B5EF4-FFF2-40B4-BE49-F238E27FC236}">
                <a16:creationId xmlns:a16="http://schemas.microsoft.com/office/drawing/2014/main" id="{8D441420-8385-3B41-A7FC-AF848AFA1E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1236A8-7902-8C46-B0C2-AFBB5C223FFA}"/>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815665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DF825-6E95-B948-A8C6-FA2175ABD9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C85EA6-0598-7F4C-B871-4E0927CE54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1FA946-F159-B140-9B0E-DF42DD49B3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91F8870-5355-8244-AD7A-7AB57F0657B1}"/>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6" name="Footer Placeholder 5">
            <a:extLst>
              <a:ext uri="{FF2B5EF4-FFF2-40B4-BE49-F238E27FC236}">
                <a16:creationId xmlns:a16="http://schemas.microsoft.com/office/drawing/2014/main" id="{825E1B4B-C2C0-C442-A594-E554D3DB17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CE1BAC-0C98-7048-BCE3-4A3712F379D2}"/>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278542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31654-5835-6141-A73C-FF7A70D098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D0FFF4-8A48-7745-B52C-A18448A922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A0950A-C35D-2A4A-B297-823B50B9C9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D51E731-908A-5446-AEF5-F4FD4EFB3867}"/>
              </a:ext>
            </a:extLst>
          </p:cNvPr>
          <p:cNvSpPr>
            <a:spLocks noGrp="1"/>
          </p:cNvSpPr>
          <p:nvPr>
            <p:ph type="dt" sz="half" idx="10"/>
          </p:nvPr>
        </p:nvSpPr>
        <p:spPr/>
        <p:txBody>
          <a:bodyPr/>
          <a:lstStyle/>
          <a:p>
            <a:fld id="{E4C4C998-1149-B645-A202-2A21C35AFF6B}" type="datetimeFigureOut">
              <a:rPr lang="en-US" smtClean="0"/>
              <a:t>2/16/21</a:t>
            </a:fld>
            <a:endParaRPr lang="en-US"/>
          </a:p>
        </p:txBody>
      </p:sp>
      <p:sp>
        <p:nvSpPr>
          <p:cNvPr id="6" name="Footer Placeholder 5">
            <a:extLst>
              <a:ext uri="{FF2B5EF4-FFF2-40B4-BE49-F238E27FC236}">
                <a16:creationId xmlns:a16="http://schemas.microsoft.com/office/drawing/2014/main" id="{E075DE4C-EA5C-D84C-BFC3-902980B8E2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DD2251-BC4A-5043-8D67-67192DDFC182}"/>
              </a:ext>
            </a:extLst>
          </p:cNvPr>
          <p:cNvSpPr>
            <a:spLocks noGrp="1"/>
          </p:cNvSpPr>
          <p:nvPr>
            <p:ph type="sldNum" sz="quarter" idx="12"/>
          </p:nvPr>
        </p:nvSpPr>
        <p:spPr/>
        <p:txBody>
          <a:bodyPr/>
          <a:lstStyle/>
          <a:p>
            <a:fld id="{08983735-E581-4D45-B067-285DA5E1DC29}" type="slidenum">
              <a:rPr lang="en-US" smtClean="0"/>
              <a:t>‹#›</a:t>
            </a:fld>
            <a:endParaRPr lang="en-US"/>
          </a:p>
        </p:txBody>
      </p:sp>
    </p:spTree>
    <p:extLst>
      <p:ext uri="{BB962C8B-B14F-4D97-AF65-F5344CB8AC3E}">
        <p14:creationId xmlns:p14="http://schemas.microsoft.com/office/powerpoint/2010/main" val="70044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28D0F7-BA05-0042-8F9E-C393B8E5E5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5AF827-8BEE-0348-A0ED-2710B7331F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16B4BB-BAC4-2C44-A1B6-F8A8E5F7B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C4C998-1149-B645-A202-2A21C35AFF6B}" type="datetimeFigureOut">
              <a:rPr lang="en-US" smtClean="0"/>
              <a:t>2/16/21</a:t>
            </a:fld>
            <a:endParaRPr lang="en-US"/>
          </a:p>
        </p:txBody>
      </p:sp>
      <p:sp>
        <p:nvSpPr>
          <p:cNvPr id="5" name="Footer Placeholder 4">
            <a:extLst>
              <a:ext uri="{FF2B5EF4-FFF2-40B4-BE49-F238E27FC236}">
                <a16:creationId xmlns:a16="http://schemas.microsoft.com/office/drawing/2014/main" id="{B1FD8D17-BA22-2942-9B21-5C8711D9F0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5B2360F-FAF1-2140-88B5-BB33422481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983735-E581-4D45-B067-285DA5E1DC29}" type="slidenum">
              <a:rPr lang="en-US" smtClean="0"/>
              <a:t>‹#›</a:t>
            </a:fld>
            <a:endParaRPr lang="en-US"/>
          </a:p>
        </p:txBody>
      </p:sp>
    </p:spTree>
    <p:extLst>
      <p:ext uri="{BB962C8B-B14F-4D97-AF65-F5344CB8AC3E}">
        <p14:creationId xmlns:p14="http://schemas.microsoft.com/office/powerpoint/2010/main" val="4286095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tiff"/><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38E60-4CD0-2D4C-AFA8-C6020DE1FFE6}"/>
              </a:ext>
            </a:extLst>
          </p:cNvPr>
          <p:cNvSpPr>
            <a:spLocks noGrp="1"/>
          </p:cNvSpPr>
          <p:nvPr>
            <p:ph type="ctrTitle"/>
          </p:nvPr>
        </p:nvSpPr>
        <p:spPr>
          <a:xfrm>
            <a:off x="161656" y="155110"/>
            <a:ext cx="7453582" cy="757237"/>
          </a:xfrm>
          <a:solidFill>
            <a:schemeClr val="accent6">
              <a:lumMod val="60000"/>
              <a:lumOff val="40000"/>
            </a:schemeClr>
          </a:solidFill>
          <a:ln w="25400">
            <a:solidFill>
              <a:schemeClr val="bg1"/>
            </a:solidFill>
          </a:ln>
        </p:spPr>
        <p:txBody>
          <a:bodyPr>
            <a:normAutofit fontScale="90000"/>
          </a:bodyPr>
          <a:lstStyle/>
          <a:p>
            <a:r>
              <a:rPr lang="en-US" b="1" dirty="0"/>
              <a:t>This Week with Mr. Forest</a:t>
            </a:r>
          </a:p>
        </p:txBody>
      </p:sp>
      <p:sp>
        <p:nvSpPr>
          <p:cNvPr id="3" name="Subtitle 2">
            <a:extLst>
              <a:ext uri="{FF2B5EF4-FFF2-40B4-BE49-F238E27FC236}">
                <a16:creationId xmlns:a16="http://schemas.microsoft.com/office/drawing/2014/main" id="{76E5E47F-5377-4444-8579-4C01E5C579D4}"/>
              </a:ext>
            </a:extLst>
          </p:cNvPr>
          <p:cNvSpPr>
            <a:spLocks noGrp="1"/>
          </p:cNvSpPr>
          <p:nvPr>
            <p:ph type="subTitle" idx="1"/>
          </p:nvPr>
        </p:nvSpPr>
        <p:spPr>
          <a:xfrm>
            <a:off x="186860" y="1036490"/>
            <a:ext cx="10172289" cy="522254"/>
          </a:xfrm>
          <a:solidFill>
            <a:schemeClr val="accent4">
              <a:lumMod val="40000"/>
              <a:lumOff val="60000"/>
            </a:schemeClr>
          </a:solidFill>
          <a:ln w="25400">
            <a:solidFill>
              <a:schemeClr val="bg1"/>
            </a:solidFill>
          </a:ln>
        </p:spPr>
        <p:txBody>
          <a:bodyPr>
            <a:normAutofit fontScale="85000" lnSpcReduction="10000"/>
          </a:bodyPr>
          <a:lstStyle/>
          <a:p>
            <a:r>
              <a:rPr lang="en-US" sz="2800" b="1" dirty="0"/>
              <a:t>Identifying &amp; Understanding Medicinal &amp; Ornamental Plants in Our Forest</a:t>
            </a:r>
          </a:p>
          <a:p>
            <a:endParaRPr lang="es-ES" dirty="0"/>
          </a:p>
          <a:p>
            <a:endParaRPr lang="en-US" dirty="0"/>
          </a:p>
        </p:txBody>
      </p:sp>
      <p:pic>
        <p:nvPicPr>
          <p:cNvPr id="5" name="Picture 4">
            <a:extLst>
              <a:ext uri="{FF2B5EF4-FFF2-40B4-BE49-F238E27FC236}">
                <a16:creationId xmlns:a16="http://schemas.microsoft.com/office/drawing/2014/main" id="{A9619CB8-4F75-F045-9B33-4CE07659EE7D}"/>
              </a:ext>
            </a:extLst>
          </p:cNvPr>
          <p:cNvPicPr>
            <a:picLocks noChangeAspect="1"/>
          </p:cNvPicPr>
          <p:nvPr/>
        </p:nvPicPr>
        <p:blipFill>
          <a:blip r:embed="rId3"/>
          <a:stretch>
            <a:fillRect/>
          </a:stretch>
        </p:blipFill>
        <p:spPr>
          <a:xfrm>
            <a:off x="10567552" y="233538"/>
            <a:ext cx="1429898" cy="1429898"/>
          </a:xfrm>
          <a:prstGeom prst="rect">
            <a:avLst/>
          </a:prstGeom>
          <a:ln w="31750" cmpd="dbl">
            <a:solidFill>
              <a:schemeClr val="accent6">
                <a:lumMod val="50000"/>
              </a:schemeClr>
            </a:solidFill>
            <a:bevel/>
          </a:ln>
        </p:spPr>
      </p:pic>
      <p:graphicFrame>
        <p:nvGraphicFramePr>
          <p:cNvPr id="9" name="Table 8">
            <a:extLst>
              <a:ext uri="{FF2B5EF4-FFF2-40B4-BE49-F238E27FC236}">
                <a16:creationId xmlns:a16="http://schemas.microsoft.com/office/drawing/2014/main" id="{191BEC49-EA57-DA4D-9062-BDECC2288078}"/>
              </a:ext>
            </a:extLst>
          </p:cNvPr>
          <p:cNvGraphicFramePr>
            <a:graphicFrameLocks noGrp="1"/>
          </p:cNvGraphicFramePr>
          <p:nvPr>
            <p:extLst>
              <p:ext uri="{D42A27DB-BD31-4B8C-83A1-F6EECF244321}">
                <p14:modId xmlns:p14="http://schemas.microsoft.com/office/powerpoint/2010/main" val="4064471362"/>
              </p:ext>
            </p:extLst>
          </p:nvPr>
        </p:nvGraphicFramePr>
        <p:xfrm>
          <a:off x="186861" y="1680932"/>
          <a:ext cx="8647174" cy="1330098"/>
        </p:xfrm>
        <a:graphic>
          <a:graphicData uri="http://schemas.openxmlformats.org/drawingml/2006/table">
            <a:tbl>
              <a:tblPr firstRow="1" firstCol="1" bandRow="1">
                <a:tableStyleId>{5C22544A-7EE6-4342-B048-85BDC9FD1C3A}</a:tableStyleId>
              </a:tblPr>
              <a:tblGrid>
                <a:gridCol w="8647174">
                  <a:extLst>
                    <a:ext uri="{9D8B030D-6E8A-4147-A177-3AD203B41FA5}">
                      <a16:colId xmlns:a16="http://schemas.microsoft.com/office/drawing/2014/main" val="4031589155"/>
                    </a:ext>
                  </a:extLst>
                </a:gridCol>
              </a:tblGrid>
              <a:tr h="1330098">
                <a:tc>
                  <a:txBody>
                    <a:bodyPr/>
                    <a:lstStyle/>
                    <a:p>
                      <a:pPr marL="0" marR="0">
                        <a:spcBef>
                          <a:spcPts val="0"/>
                        </a:spcBef>
                        <a:spcAft>
                          <a:spcPts val="0"/>
                        </a:spcAft>
                      </a:pPr>
                      <a:r>
                        <a:rPr lang="en-US" sz="1800" b="0" noProof="0" dirty="0">
                          <a:solidFill>
                            <a:schemeClr val="tx1"/>
                          </a:solidFill>
                          <a:effectLst/>
                        </a:rPr>
                        <a:t> </a:t>
                      </a:r>
                      <a:r>
                        <a:rPr lang="en-US" sz="1800" b="1" noProof="0" dirty="0">
                          <a:solidFill>
                            <a:schemeClr val="tx1"/>
                          </a:solidFill>
                          <a:effectLst/>
                        </a:rPr>
                        <a:t>OBJECTIVES:</a:t>
                      </a:r>
                    </a:p>
                    <a:p>
                      <a:pPr marL="0" marR="0">
                        <a:spcBef>
                          <a:spcPts val="0"/>
                        </a:spcBef>
                        <a:spcAft>
                          <a:spcPts val="0"/>
                        </a:spcAft>
                      </a:pPr>
                      <a:r>
                        <a:rPr lang="en-US" sz="1800" b="0" noProof="0" dirty="0">
                          <a:solidFill>
                            <a:schemeClr val="tx1"/>
                          </a:solidFill>
                          <a:effectLst/>
                          <a:latin typeface="+mn-lt"/>
                        </a:rPr>
                        <a:t>•Students will identify plants along their group’s Nature Trails.</a:t>
                      </a:r>
                    </a:p>
                    <a:p>
                      <a:pPr marL="0" marR="0">
                        <a:spcBef>
                          <a:spcPts val="0"/>
                        </a:spcBef>
                        <a:spcAft>
                          <a:spcPts val="0"/>
                        </a:spcAft>
                      </a:pPr>
                      <a:r>
                        <a:rPr lang="en-US" sz="1800" b="0" noProof="0" dirty="0">
                          <a:solidFill>
                            <a:schemeClr val="tx1"/>
                          </a:solidFill>
                          <a:effectLst/>
                          <a:latin typeface="+mn-lt"/>
                        </a:rPr>
                        <a:t>• Students will practice their English vocabulary and oral/listening competence.</a:t>
                      </a:r>
                    </a:p>
                    <a:p>
                      <a:pPr marL="0" marR="0">
                        <a:spcBef>
                          <a:spcPts val="0"/>
                        </a:spcBef>
                        <a:spcAft>
                          <a:spcPts val="0"/>
                        </a:spcAft>
                      </a:pPr>
                      <a:r>
                        <a:rPr lang="en-US" sz="1800" b="0" noProof="0" dirty="0">
                          <a:solidFill>
                            <a:schemeClr val="tx1"/>
                          </a:solidFill>
                          <a:effectLst/>
                          <a:latin typeface="+mn-lt"/>
                        </a:rPr>
                        <a:t>• Students will learn to recognize the cultural uses (medicinal &amp; ornamental) of local plants. </a:t>
                      </a:r>
                      <a:endParaRPr lang="en-US" sz="1800" b="0" noProof="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702163558"/>
                  </a:ext>
                </a:extLst>
              </a:tr>
            </a:tbl>
          </a:graphicData>
        </a:graphic>
      </p:graphicFrame>
      <p:sp>
        <p:nvSpPr>
          <p:cNvPr id="16" name="Rectangle 15">
            <a:extLst>
              <a:ext uri="{FF2B5EF4-FFF2-40B4-BE49-F238E27FC236}">
                <a16:creationId xmlns:a16="http://schemas.microsoft.com/office/drawing/2014/main" id="{0393F1F4-35AB-3749-AAD9-BF721E6CC72D}"/>
              </a:ext>
            </a:extLst>
          </p:cNvPr>
          <p:cNvSpPr/>
          <p:nvPr/>
        </p:nvSpPr>
        <p:spPr>
          <a:xfrm>
            <a:off x="7441996" y="3345354"/>
            <a:ext cx="3840505" cy="120032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34925">
            <a:solidFill>
              <a:schemeClr val="tx1"/>
            </a:solidFill>
          </a:ln>
        </p:spPr>
        <p:txBody>
          <a:bodyPr wrap="square">
            <a:spAutoFit/>
          </a:bodyPr>
          <a:lstStyle/>
          <a:p>
            <a:r>
              <a:rPr lang="en-US" b="1" dirty="0">
                <a:latin typeface="Calibri" panose="020F0502020204030204" pitchFamily="34" charset="0"/>
                <a:ea typeface="Times New Roman" panose="02020603050405020304" pitchFamily="18" charset="0"/>
                <a:cs typeface="Times New Roman" panose="02020603050405020304" pitchFamily="18" charset="0"/>
              </a:rPr>
              <a:t>MATERIALS: </a:t>
            </a:r>
            <a:r>
              <a:rPr lang="en-US" dirty="0">
                <a:latin typeface="Calibri" panose="020F0502020204030204" pitchFamily="34" charset="0"/>
                <a:ea typeface="Times New Roman" panose="02020603050405020304" pitchFamily="18" charset="0"/>
                <a:cs typeface="Times New Roman" panose="02020603050405020304" pitchFamily="18" charset="0"/>
              </a:rPr>
              <a:t> </a:t>
            </a:r>
          </a:p>
          <a:p>
            <a:pPr marL="228600" indent="-228600"/>
            <a:r>
              <a:rPr lang="en-US" dirty="0">
                <a:latin typeface="Calibri" panose="020F0502020204030204" pitchFamily="34" charset="0"/>
                <a:ea typeface="Times New Roman" panose="02020603050405020304" pitchFamily="18" charset="0"/>
                <a:cs typeface="Times New Roman" panose="02020603050405020304" pitchFamily="18" charset="0"/>
              </a:rPr>
              <a:t>✔️</a:t>
            </a:r>
            <a:r>
              <a:rPr lang="en-US" dirty="0" err="1">
                <a:latin typeface="Calibri" panose="020F0502020204030204" pitchFamily="34" charset="0"/>
                <a:ea typeface="Times New Roman" panose="02020603050405020304" pitchFamily="18" charset="0"/>
                <a:cs typeface="Times New Roman" panose="02020603050405020304" pitchFamily="18" charset="0"/>
              </a:rPr>
              <a:t>Movil</a:t>
            </a:r>
            <a:r>
              <a:rPr lang="en-US" dirty="0">
                <a:latin typeface="Calibri" panose="020F0502020204030204" pitchFamily="34" charset="0"/>
                <a:ea typeface="Times New Roman" panose="02020603050405020304" pitchFamily="18" charset="0"/>
                <a:cs typeface="Times New Roman" panose="02020603050405020304" pitchFamily="18" charset="0"/>
              </a:rPr>
              <a:t> phone,</a:t>
            </a:r>
          </a:p>
          <a:p>
            <a:pPr marL="228600" indent="-228600"/>
            <a:r>
              <a:rPr lang="en-US" b="1" dirty="0">
                <a:latin typeface="Calibri" panose="020F0502020204030204" pitchFamily="34" charset="0"/>
                <a:ea typeface="Times New Roman" panose="02020603050405020304" pitchFamily="18" charset="0"/>
                <a:cs typeface="Times New Roman" panose="02020603050405020304" pitchFamily="18" charset="0"/>
              </a:rPr>
              <a:t>✔️</a:t>
            </a:r>
            <a:r>
              <a:rPr lang="en-US" b="1" dirty="0" err="1">
                <a:latin typeface="Calibri" panose="020F0502020204030204" pitchFamily="34" charset="0"/>
                <a:ea typeface="Times New Roman" panose="02020603050405020304" pitchFamily="18" charset="0"/>
                <a:cs typeface="Times New Roman" panose="02020603050405020304" pitchFamily="18" charset="0"/>
              </a:rPr>
              <a:t>Wikiloc</a:t>
            </a:r>
            <a:r>
              <a:rPr lang="en-US" b="1" dirty="0">
                <a:latin typeface="Calibri" panose="020F0502020204030204" pitchFamily="34" charset="0"/>
                <a:ea typeface="Times New Roman" panose="02020603050405020304" pitchFamily="18" charset="0"/>
                <a:cs typeface="Times New Roman" panose="02020603050405020304" pitchFamily="18" charset="0"/>
              </a:rPr>
              <a:t> App. (Trails for each group</a:t>
            </a:r>
          </a:p>
          <a:p>
            <a:pPr marL="228600" indent="-228600"/>
            <a:r>
              <a:rPr lang="en-US" b="1" dirty="0">
                <a:latin typeface="Calibri" panose="020F0502020204030204" pitchFamily="34" charset="0"/>
                <a:ea typeface="Times New Roman" panose="02020603050405020304" pitchFamily="18" charset="0"/>
                <a:cs typeface="Times New Roman" panose="02020603050405020304" pitchFamily="18" charset="0"/>
              </a:rPr>
              <a:t>✔️</a:t>
            </a:r>
            <a:r>
              <a:rPr lang="en-US" b="1" dirty="0" err="1">
                <a:latin typeface="Calibri" panose="020F0502020204030204" pitchFamily="34" charset="0"/>
                <a:ea typeface="Times New Roman" panose="02020603050405020304" pitchFamily="18" charset="0"/>
                <a:cs typeface="Times New Roman" panose="02020603050405020304" pitchFamily="18" charset="0"/>
              </a:rPr>
              <a:t>PlantNet</a:t>
            </a:r>
            <a:r>
              <a:rPr lang="en-US" b="1" dirty="0">
                <a:latin typeface="Calibri" panose="020F0502020204030204" pitchFamily="34" charset="0"/>
                <a:ea typeface="Times New Roman" panose="02020603050405020304" pitchFamily="18" charset="0"/>
                <a:cs typeface="Times New Roman" panose="02020603050405020304" pitchFamily="18" charset="0"/>
              </a:rPr>
              <a:t> App.</a:t>
            </a:r>
          </a:p>
        </p:txBody>
      </p:sp>
      <p:sp>
        <p:nvSpPr>
          <p:cNvPr id="17" name="Rectangle 16">
            <a:extLst>
              <a:ext uri="{FF2B5EF4-FFF2-40B4-BE49-F238E27FC236}">
                <a16:creationId xmlns:a16="http://schemas.microsoft.com/office/drawing/2014/main" id="{F9B0C319-B5CC-A344-8008-C70EDF68C303}"/>
              </a:ext>
            </a:extLst>
          </p:cNvPr>
          <p:cNvSpPr/>
          <p:nvPr/>
        </p:nvSpPr>
        <p:spPr>
          <a:xfrm>
            <a:off x="9049281" y="1765731"/>
            <a:ext cx="2948169" cy="1477328"/>
          </a:xfrm>
          <a:prstGeom prst="rect">
            <a:avLst/>
          </a:prstGeom>
          <a:solidFill>
            <a:schemeClr val="accent6">
              <a:lumMod val="40000"/>
              <a:lumOff val="60000"/>
            </a:schemeClr>
          </a:solidFill>
          <a:ln w="34925">
            <a:solidFill>
              <a:schemeClr val="tx1"/>
            </a:solidFill>
          </a:ln>
        </p:spPr>
        <p:txBody>
          <a:bodyPr wrap="square">
            <a:spAutoFit/>
          </a:bodyPr>
          <a:lstStyle/>
          <a:p>
            <a:r>
              <a:rPr lang="en-US" b="1" dirty="0">
                <a:latin typeface="Calibri" panose="020F0502020204030204" pitchFamily="34" charset="0"/>
                <a:ea typeface="Times New Roman" panose="02020603050405020304" pitchFamily="18" charset="0"/>
                <a:cs typeface="Times New Roman" panose="02020603050405020304" pitchFamily="18" charset="0"/>
              </a:rPr>
              <a:t>AIM:  </a:t>
            </a:r>
            <a:r>
              <a:rPr lang="en-US" dirty="0">
                <a:latin typeface="Calibri" panose="020F0502020204030204" pitchFamily="34" charset="0"/>
                <a:cs typeface="Times New Roman" panose="02020603050405020304" pitchFamily="18" charset="0"/>
              </a:rPr>
              <a:t>For each students to recognize the cultural and social relation </a:t>
            </a:r>
            <a:r>
              <a:rPr lang="en-US" dirty="0" err="1">
                <a:latin typeface="Calibri" panose="020F0502020204030204" pitchFamily="34" charset="0"/>
                <a:cs typeface="Times New Roman" panose="02020603050405020304" pitchFamily="18" charset="0"/>
              </a:rPr>
              <a:t>ofthe</a:t>
            </a:r>
            <a:r>
              <a:rPr lang="en-US" dirty="0">
                <a:latin typeface="Calibri" panose="020F0502020204030204" pitchFamily="34" charset="0"/>
                <a:cs typeface="Times New Roman" panose="02020603050405020304" pitchFamily="18" charset="0"/>
              </a:rPr>
              <a:t> local community with the Forest surrounding such community.</a:t>
            </a:r>
            <a:endParaRPr lang="en-US" dirty="0"/>
          </a:p>
        </p:txBody>
      </p:sp>
      <p:sp>
        <p:nvSpPr>
          <p:cNvPr id="18" name="TextBox 17">
            <a:extLst>
              <a:ext uri="{FF2B5EF4-FFF2-40B4-BE49-F238E27FC236}">
                <a16:creationId xmlns:a16="http://schemas.microsoft.com/office/drawing/2014/main" id="{BE2F4F80-386D-4040-8420-74CCFF2266C9}"/>
              </a:ext>
            </a:extLst>
          </p:cNvPr>
          <p:cNvSpPr txBox="1"/>
          <p:nvPr/>
        </p:nvSpPr>
        <p:spPr>
          <a:xfrm>
            <a:off x="8040001" y="349062"/>
            <a:ext cx="1624163" cy="369332"/>
          </a:xfrm>
          <a:prstGeom prst="rect">
            <a:avLst/>
          </a:prstGeom>
          <a:solidFill>
            <a:schemeClr val="accent4">
              <a:lumMod val="40000"/>
              <a:lumOff val="60000"/>
            </a:schemeClr>
          </a:solidFill>
          <a:ln w="25400">
            <a:solidFill>
              <a:schemeClr val="bg1"/>
            </a:solidFill>
          </a:ln>
        </p:spPr>
        <p:txBody>
          <a:bodyPr wrap="none" rtlCol="0">
            <a:spAutoFit/>
          </a:bodyPr>
          <a:lstStyle/>
          <a:p>
            <a:r>
              <a:rPr lang="en-US" b="1" dirty="0"/>
              <a:t>16-18/02/2021</a:t>
            </a:r>
          </a:p>
        </p:txBody>
      </p:sp>
      <p:sp>
        <p:nvSpPr>
          <p:cNvPr id="11" name="Rectangle 10">
            <a:extLst>
              <a:ext uri="{FF2B5EF4-FFF2-40B4-BE49-F238E27FC236}">
                <a16:creationId xmlns:a16="http://schemas.microsoft.com/office/drawing/2014/main" id="{60219FA9-3AB4-DA4C-A9D9-BC0694184268}"/>
              </a:ext>
            </a:extLst>
          </p:cNvPr>
          <p:cNvSpPr/>
          <p:nvPr/>
        </p:nvSpPr>
        <p:spPr>
          <a:xfrm>
            <a:off x="186860" y="3121186"/>
            <a:ext cx="4649835" cy="341632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34925">
            <a:solidFill>
              <a:schemeClr val="tx1"/>
            </a:solidFill>
          </a:ln>
        </p:spPr>
        <p:txBody>
          <a:bodyPr wrap="square">
            <a:spAutoFit/>
          </a:bodyPr>
          <a:lstStyle/>
          <a:p>
            <a:r>
              <a:rPr lang="en-US" b="1" dirty="0">
                <a:latin typeface="Calibri" panose="020F0502020204030204" pitchFamily="34" charset="0"/>
                <a:ea typeface="Times New Roman" panose="02020603050405020304" pitchFamily="18" charset="0"/>
                <a:cs typeface="Times New Roman" panose="02020603050405020304" pitchFamily="18" charset="0"/>
              </a:rPr>
              <a:t>Activity: </a:t>
            </a:r>
            <a:r>
              <a:rPr lang="en-US" dirty="0">
                <a:latin typeface="Calibri" panose="020F0502020204030204" pitchFamily="34" charset="0"/>
                <a:ea typeface="Times New Roman" panose="02020603050405020304" pitchFamily="18" charset="0"/>
                <a:cs typeface="Times New Roman" panose="02020603050405020304" pitchFamily="18" charset="0"/>
              </a:rPr>
              <a:t> Groups of 3 students identify a plant in their existing nature Trail as a candidate for medicinal &amp; ornamental uses. Instructor will identify such plant using </a:t>
            </a:r>
            <a:r>
              <a:rPr lang="en-US" b="1" dirty="0" err="1">
                <a:latin typeface="Calibri" panose="020F0502020204030204" pitchFamily="34" charset="0"/>
                <a:ea typeface="Times New Roman" panose="02020603050405020304" pitchFamily="18" charset="0"/>
                <a:cs typeface="Times New Roman" panose="02020603050405020304" pitchFamily="18" charset="0"/>
              </a:rPr>
              <a:t>PlantNet</a:t>
            </a:r>
            <a:r>
              <a:rPr lang="en-US" b="1" dirty="0">
                <a:latin typeface="Calibri" panose="020F0502020204030204" pitchFamily="34" charset="0"/>
                <a:ea typeface="Times New Roman" panose="02020603050405020304" pitchFamily="18" charset="0"/>
                <a:cs typeface="Times New Roman" panose="02020603050405020304" pitchFamily="18" charset="0"/>
              </a:rPr>
              <a:t> </a:t>
            </a:r>
            <a:r>
              <a:rPr lang="en-US" dirty="0">
                <a:latin typeface="Calibri" panose="020F0502020204030204" pitchFamily="34" charset="0"/>
                <a:ea typeface="Times New Roman" panose="02020603050405020304" pitchFamily="18" charset="0"/>
                <a:cs typeface="Times New Roman" panose="02020603050405020304" pitchFamily="18" charset="0"/>
              </a:rPr>
              <a:t>App</a:t>
            </a:r>
            <a:r>
              <a:rPr lang="en-US" b="1" dirty="0">
                <a:latin typeface="Calibri" panose="020F0502020204030204" pitchFamily="34" charset="0"/>
                <a:ea typeface="Times New Roman" panose="02020603050405020304" pitchFamily="18" charset="0"/>
                <a:cs typeface="Times New Roman" panose="02020603050405020304" pitchFamily="18" charset="0"/>
              </a:rPr>
              <a:t>., a</a:t>
            </a:r>
            <a:r>
              <a:rPr lang="en-US" dirty="0">
                <a:latin typeface="Calibri" panose="020F0502020204030204" pitchFamily="34" charset="0"/>
                <a:ea typeface="Times New Roman" panose="02020603050405020304" pitchFamily="18" charset="0"/>
                <a:cs typeface="Times New Roman" panose="02020603050405020304" pitchFamily="18" charset="0"/>
              </a:rPr>
              <a:t>nd reveal to the group if there are possible medicinal and/or ornamental uses of the plant. The photo gets imbedded into the group’s trail if that is the case. Instructor and will give the name of the plant to one member of the group (recorder), and the group will investigate the medicinal and ornamental uses of the pant and send the information to Instructor.</a:t>
            </a:r>
          </a:p>
        </p:txBody>
      </p:sp>
      <p:pic>
        <p:nvPicPr>
          <p:cNvPr id="6" name="Picture 5">
            <a:extLst>
              <a:ext uri="{FF2B5EF4-FFF2-40B4-BE49-F238E27FC236}">
                <a16:creationId xmlns:a16="http://schemas.microsoft.com/office/drawing/2014/main" id="{D6410261-0FD2-4547-BE27-BCD1582BEEE1}"/>
              </a:ext>
            </a:extLst>
          </p:cNvPr>
          <p:cNvPicPr>
            <a:picLocks noChangeAspect="1"/>
          </p:cNvPicPr>
          <p:nvPr/>
        </p:nvPicPr>
        <p:blipFill>
          <a:blip r:embed="rId4"/>
          <a:stretch>
            <a:fillRect/>
          </a:stretch>
        </p:blipFill>
        <p:spPr>
          <a:xfrm>
            <a:off x="5051941" y="3153173"/>
            <a:ext cx="1949148" cy="3525864"/>
          </a:xfrm>
          <a:prstGeom prst="rect">
            <a:avLst/>
          </a:prstGeom>
        </p:spPr>
      </p:pic>
      <p:pic>
        <p:nvPicPr>
          <p:cNvPr id="8" name="Picture 7">
            <a:extLst>
              <a:ext uri="{FF2B5EF4-FFF2-40B4-BE49-F238E27FC236}">
                <a16:creationId xmlns:a16="http://schemas.microsoft.com/office/drawing/2014/main" id="{031A3D10-A9E1-8542-A87E-883539A5CA14}"/>
              </a:ext>
            </a:extLst>
          </p:cNvPr>
          <p:cNvPicPr>
            <a:picLocks noChangeAspect="1"/>
          </p:cNvPicPr>
          <p:nvPr/>
        </p:nvPicPr>
        <p:blipFill>
          <a:blip r:embed="rId5"/>
          <a:stretch>
            <a:fillRect/>
          </a:stretch>
        </p:blipFill>
        <p:spPr>
          <a:xfrm>
            <a:off x="7464042" y="4710775"/>
            <a:ext cx="4128689" cy="1975144"/>
          </a:xfrm>
          <a:prstGeom prst="rect">
            <a:avLst/>
          </a:prstGeom>
        </p:spPr>
      </p:pic>
    </p:spTree>
    <p:extLst>
      <p:ext uri="{BB962C8B-B14F-4D97-AF65-F5344CB8AC3E}">
        <p14:creationId xmlns:p14="http://schemas.microsoft.com/office/powerpoint/2010/main" val="2121728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206</Words>
  <Application>Microsoft Macintosh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This Week with Mr. Forest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Week with Mr. Forest</dc:title>
  <dc:creator>Jose Antonio Torralba</dc:creator>
  <cp:lastModifiedBy>Jose Antonio Torralba</cp:lastModifiedBy>
  <cp:revision>54</cp:revision>
  <cp:lastPrinted>2021-02-08T09:36:01Z</cp:lastPrinted>
  <dcterms:created xsi:type="dcterms:W3CDTF">2021-01-13T17:24:02Z</dcterms:created>
  <dcterms:modified xsi:type="dcterms:W3CDTF">2021-02-16T11:39:47Z</dcterms:modified>
</cp:coreProperties>
</file>