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7"/>
    <p:restoredTop sz="94667"/>
  </p:normalViewPr>
  <p:slideViewPr>
    <p:cSldViewPr snapToGrid="0" snapToObjects="1">
      <p:cViewPr varScale="1">
        <p:scale>
          <a:sx n="106" d="100"/>
          <a:sy n="106" d="100"/>
        </p:scale>
        <p:origin x="2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54CB-8442-B447-958E-DA557E815E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446B9C-27EA-344A-AAC6-9B716969B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BF3BCF-8D3A-B445-9C0D-CDBBED125357}"/>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5" name="Footer Placeholder 4">
            <a:extLst>
              <a:ext uri="{FF2B5EF4-FFF2-40B4-BE49-F238E27FC236}">
                <a16:creationId xmlns:a16="http://schemas.microsoft.com/office/drawing/2014/main" id="{A23AA534-2838-3C42-B6FA-258CC9C2D9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7D8124-6CD1-3D4E-BE97-4A7859AB5328}"/>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58145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23E9-25E1-1C4B-8481-E69096BFF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BD8047-76D3-7E44-B532-6A6AD7F7A2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7BE47-BD04-0D41-B9E5-9FA7AC2A2BB8}"/>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5" name="Footer Placeholder 4">
            <a:extLst>
              <a:ext uri="{FF2B5EF4-FFF2-40B4-BE49-F238E27FC236}">
                <a16:creationId xmlns:a16="http://schemas.microsoft.com/office/drawing/2014/main" id="{9187140C-8E35-CB49-A5C4-46272EB24C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6DEC24-54B0-FB4C-8850-7D9E94A05693}"/>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37306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2D67B-AFF8-B646-96E0-515C0C89FC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A8616A-E465-ED4D-9971-6D33AF87B2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0CAF4-0B64-5144-8D9D-A6428EECF517}"/>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5" name="Footer Placeholder 4">
            <a:extLst>
              <a:ext uri="{FF2B5EF4-FFF2-40B4-BE49-F238E27FC236}">
                <a16:creationId xmlns:a16="http://schemas.microsoft.com/office/drawing/2014/main" id="{62E4021E-70EA-6643-86A5-134C8F9573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02D635-516D-644D-B27E-F81501F53ABE}"/>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308638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21A8-C522-C744-88B0-D55B80709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52BAB-4B50-4F42-A134-1A3B225AB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688B1-C9BC-9940-8EDF-345EE990D503}"/>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5" name="Footer Placeholder 4">
            <a:extLst>
              <a:ext uri="{FF2B5EF4-FFF2-40B4-BE49-F238E27FC236}">
                <a16:creationId xmlns:a16="http://schemas.microsoft.com/office/drawing/2014/main" id="{0B1B9667-5E24-354D-8FCC-89084603DA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D32712-629F-2545-962C-A51D6BA2D1EE}"/>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239559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58EF-E47C-1841-81F3-2D4EA4E9E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F4C822-5ECD-4B46-8947-A1024986A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E5B4DC-D539-AE4D-90A0-768FD3F8AF79}"/>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5" name="Footer Placeholder 4">
            <a:extLst>
              <a:ext uri="{FF2B5EF4-FFF2-40B4-BE49-F238E27FC236}">
                <a16:creationId xmlns:a16="http://schemas.microsoft.com/office/drawing/2014/main" id="{877AA2EE-51BB-C945-90AA-DDB2A529B8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99A70D-7438-404F-8D22-69969732ED68}"/>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23560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A105-8281-454D-B46A-3F5A8CEE0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C28C7-0941-A94D-996A-46E0299635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1F9B19-4F39-4144-A2A7-D2A7E52D6D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51D8E-3B9D-3748-BFA9-B79BB7E72788}"/>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6" name="Footer Placeholder 5">
            <a:extLst>
              <a:ext uri="{FF2B5EF4-FFF2-40B4-BE49-F238E27FC236}">
                <a16:creationId xmlns:a16="http://schemas.microsoft.com/office/drawing/2014/main" id="{468478FA-1D04-074F-A396-267AB6A69B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6A9760-EB34-F64E-AAFB-AD259AA9E612}"/>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140794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516C-5A6A-564E-89E3-EF8FAB35CC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6530B9-287F-0942-9136-3D399EECB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3ABD8-F9DC-7348-8E21-6D23C34FB4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74F99-CBF1-4245-AE27-A6F42C674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C17651-03D3-0E43-8C3F-CC1A1F1D5B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08CA37-563F-2642-9DEB-FE98D9B5FD78}"/>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8" name="Footer Placeholder 7">
            <a:extLst>
              <a:ext uri="{FF2B5EF4-FFF2-40B4-BE49-F238E27FC236}">
                <a16:creationId xmlns:a16="http://schemas.microsoft.com/office/drawing/2014/main" id="{6F359678-CC31-774A-9299-6FE17D47D5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D58DAAE-9105-FE45-BE76-0D39F26F70FC}"/>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156933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6377-709D-7447-B764-298CC5648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97CF64-6FAF-4B4C-B366-2A3F930686DF}"/>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4" name="Footer Placeholder 3">
            <a:extLst>
              <a:ext uri="{FF2B5EF4-FFF2-40B4-BE49-F238E27FC236}">
                <a16:creationId xmlns:a16="http://schemas.microsoft.com/office/drawing/2014/main" id="{D0C4BC61-FEEF-2741-A864-95D29BC36A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D0C2768-69FD-E34C-A8E1-89781E2B40F9}"/>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161232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88382-A8A7-E649-8F71-D42F11EBB98C}"/>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3" name="Footer Placeholder 2">
            <a:extLst>
              <a:ext uri="{FF2B5EF4-FFF2-40B4-BE49-F238E27FC236}">
                <a16:creationId xmlns:a16="http://schemas.microsoft.com/office/drawing/2014/main" id="{8D441420-8385-3B41-A7FC-AF848AFA1E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1236A8-7902-8C46-B0C2-AFBB5C223FFA}"/>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81566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825-6E95-B948-A8C6-FA2175AB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C85EA6-0598-7F4C-B871-4E0927CE5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FA946-F159-B140-9B0E-DF42DD49B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1F8870-5355-8244-AD7A-7AB57F0657B1}"/>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6" name="Footer Placeholder 5">
            <a:extLst>
              <a:ext uri="{FF2B5EF4-FFF2-40B4-BE49-F238E27FC236}">
                <a16:creationId xmlns:a16="http://schemas.microsoft.com/office/drawing/2014/main" id="{825E1B4B-C2C0-C442-A594-E554D3DB17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CE1BAC-0C98-7048-BCE3-4A3712F379D2}"/>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278542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1654-5835-6141-A73C-FF7A70D09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D0FFF4-8A48-7745-B52C-A18448A92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A0950A-C35D-2A4A-B297-823B50B9C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51E731-908A-5446-AEF5-F4FD4EFB3867}"/>
              </a:ext>
            </a:extLst>
          </p:cNvPr>
          <p:cNvSpPr>
            <a:spLocks noGrp="1"/>
          </p:cNvSpPr>
          <p:nvPr>
            <p:ph type="dt" sz="half" idx="10"/>
          </p:nvPr>
        </p:nvSpPr>
        <p:spPr/>
        <p:txBody>
          <a:bodyPr/>
          <a:lstStyle/>
          <a:p>
            <a:fld id="{E4C4C998-1149-B645-A202-2A21C35AFF6B}" type="datetimeFigureOut">
              <a:rPr lang="en-US" smtClean="0"/>
              <a:t>2/21/21</a:t>
            </a:fld>
            <a:endParaRPr lang="en-US" dirty="0"/>
          </a:p>
        </p:txBody>
      </p:sp>
      <p:sp>
        <p:nvSpPr>
          <p:cNvPr id="6" name="Footer Placeholder 5">
            <a:extLst>
              <a:ext uri="{FF2B5EF4-FFF2-40B4-BE49-F238E27FC236}">
                <a16:creationId xmlns:a16="http://schemas.microsoft.com/office/drawing/2014/main" id="{E075DE4C-EA5C-D84C-BFC3-902980B8E2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DD2251-BC4A-5043-8D67-67192DDFC182}"/>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70044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8D0F7-BA05-0042-8F9E-C393B8E5E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AF827-8BEE-0348-A0ED-2710B7331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6B4BB-BAC4-2C44-A1B6-F8A8E5F7B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4C998-1149-B645-A202-2A21C35AFF6B}" type="datetimeFigureOut">
              <a:rPr lang="en-US" smtClean="0"/>
              <a:t>2/21/21</a:t>
            </a:fld>
            <a:endParaRPr lang="en-US" dirty="0"/>
          </a:p>
        </p:txBody>
      </p:sp>
      <p:sp>
        <p:nvSpPr>
          <p:cNvPr id="5" name="Footer Placeholder 4">
            <a:extLst>
              <a:ext uri="{FF2B5EF4-FFF2-40B4-BE49-F238E27FC236}">
                <a16:creationId xmlns:a16="http://schemas.microsoft.com/office/drawing/2014/main" id="{B1FD8D17-BA22-2942-9B21-5C8711D9F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B2360F-FAF1-2140-88B5-BB3342248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83735-E581-4D45-B067-285DA5E1DC29}" type="slidenum">
              <a:rPr lang="en-US" smtClean="0"/>
              <a:t>‹#›</a:t>
            </a:fld>
            <a:endParaRPr lang="en-US" dirty="0"/>
          </a:p>
        </p:txBody>
      </p:sp>
    </p:spTree>
    <p:extLst>
      <p:ext uri="{BB962C8B-B14F-4D97-AF65-F5344CB8AC3E}">
        <p14:creationId xmlns:p14="http://schemas.microsoft.com/office/powerpoint/2010/main" val="428609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E60-4CD0-2D4C-AFA8-C6020DE1FFE6}"/>
              </a:ext>
            </a:extLst>
          </p:cNvPr>
          <p:cNvSpPr>
            <a:spLocks noGrp="1"/>
          </p:cNvSpPr>
          <p:nvPr>
            <p:ph type="ctrTitle"/>
          </p:nvPr>
        </p:nvSpPr>
        <p:spPr>
          <a:xfrm>
            <a:off x="161656" y="155110"/>
            <a:ext cx="7453582" cy="757237"/>
          </a:xfrm>
          <a:solidFill>
            <a:schemeClr val="accent6">
              <a:lumMod val="60000"/>
              <a:lumOff val="40000"/>
            </a:schemeClr>
          </a:solidFill>
          <a:ln w="25400">
            <a:solidFill>
              <a:schemeClr val="bg1"/>
            </a:solidFill>
          </a:ln>
        </p:spPr>
        <p:txBody>
          <a:bodyPr>
            <a:normAutofit fontScale="90000"/>
          </a:bodyPr>
          <a:lstStyle/>
          <a:p>
            <a:r>
              <a:rPr lang="en-US" b="1" dirty="0"/>
              <a:t>This Week with Mr. Forest</a:t>
            </a:r>
          </a:p>
        </p:txBody>
      </p:sp>
      <p:sp>
        <p:nvSpPr>
          <p:cNvPr id="3" name="Subtitle 2">
            <a:extLst>
              <a:ext uri="{FF2B5EF4-FFF2-40B4-BE49-F238E27FC236}">
                <a16:creationId xmlns:a16="http://schemas.microsoft.com/office/drawing/2014/main" id="{76E5E47F-5377-4444-8579-4C01E5C579D4}"/>
              </a:ext>
            </a:extLst>
          </p:cNvPr>
          <p:cNvSpPr>
            <a:spLocks noGrp="1"/>
          </p:cNvSpPr>
          <p:nvPr>
            <p:ph type="subTitle" idx="1"/>
          </p:nvPr>
        </p:nvSpPr>
        <p:spPr>
          <a:xfrm>
            <a:off x="186860" y="1036490"/>
            <a:ext cx="7853141" cy="626946"/>
          </a:xfrm>
          <a:solidFill>
            <a:schemeClr val="accent4">
              <a:lumMod val="40000"/>
              <a:lumOff val="60000"/>
            </a:schemeClr>
          </a:solidFill>
          <a:ln w="25400">
            <a:solidFill>
              <a:schemeClr val="bg1"/>
            </a:solidFill>
          </a:ln>
        </p:spPr>
        <p:txBody>
          <a:bodyPr>
            <a:normAutofit/>
          </a:bodyPr>
          <a:lstStyle/>
          <a:p>
            <a:r>
              <a:rPr lang="en-US" sz="3200" b="1" dirty="0"/>
              <a:t>Forest Games: </a:t>
            </a:r>
            <a:r>
              <a:rPr lang="en-US" sz="3200" b="1" dirty="0">
                <a:solidFill>
                  <a:schemeClr val="accent4">
                    <a:lumMod val="75000"/>
                  </a:schemeClr>
                </a:solidFill>
              </a:rPr>
              <a:t>Camouflages</a:t>
            </a:r>
          </a:p>
          <a:p>
            <a:endParaRPr lang="es-ES" dirty="0"/>
          </a:p>
          <a:p>
            <a:endParaRPr lang="en-US" dirty="0"/>
          </a:p>
        </p:txBody>
      </p:sp>
      <p:pic>
        <p:nvPicPr>
          <p:cNvPr id="5" name="Picture 4">
            <a:extLst>
              <a:ext uri="{FF2B5EF4-FFF2-40B4-BE49-F238E27FC236}">
                <a16:creationId xmlns:a16="http://schemas.microsoft.com/office/drawing/2014/main" id="{A9619CB8-4F75-F045-9B33-4CE07659EE7D}"/>
              </a:ext>
            </a:extLst>
          </p:cNvPr>
          <p:cNvPicPr>
            <a:picLocks noChangeAspect="1"/>
          </p:cNvPicPr>
          <p:nvPr/>
        </p:nvPicPr>
        <p:blipFill>
          <a:blip r:embed="rId3"/>
          <a:stretch>
            <a:fillRect/>
          </a:stretch>
        </p:blipFill>
        <p:spPr>
          <a:xfrm>
            <a:off x="10567552" y="233538"/>
            <a:ext cx="1429898" cy="1429898"/>
          </a:xfrm>
          <a:prstGeom prst="rect">
            <a:avLst/>
          </a:prstGeom>
          <a:ln w="31750" cmpd="dbl">
            <a:solidFill>
              <a:schemeClr val="accent6">
                <a:lumMod val="50000"/>
              </a:schemeClr>
            </a:solidFill>
            <a:bevel/>
          </a:ln>
        </p:spPr>
      </p:pic>
      <p:graphicFrame>
        <p:nvGraphicFramePr>
          <p:cNvPr id="9" name="Table 8">
            <a:extLst>
              <a:ext uri="{FF2B5EF4-FFF2-40B4-BE49-F238E27FC236}">
                <a16:creationId xmlns:a16="http://schemas.microsoft.com/office/drawing/2014/main" id="{191BEC49-EA57-DA4D-9062-BDECC2288078}"/>
              </a:ext>
            </a:extLst>
          </p:cNvPr>
          <p:cNvGraphicFramePr>
            <a:graphicFrameLocks noGrp="1"/>
          </p:cNvGraphicFramePr>
          <p:nvPr>
            <p:extLst>
              <p:ext uri="{D42A27DB-BD31-4B8C-83A1-F6EECF244321}">
                <p14:modId xmlns:p14="http://schemas.microsoft.com/office/powerpoint/2010/main" val="3254021996"/>
              </p:ext>
            </p:extLst>
          </p:nvPr>
        </p:nvGraphicFramePr>
        <p:xfrm>
          <a:off x="161656" y="1805717"/>
          <a:ext cx="7878345" cy="1097280"/>
        </p:xfrm>
        <a:graphic>
          <a:graphicData uri="http://schemas.openxmlformats.org/drawingml/2006/table">
            <a:tbl>
              <a:tblPr firstRow="1" firstCol="1" bandRow="1">
                <a:tableStyleId>{5C22544A-7EE6-4342-B048-85BDC9FD1C3A}</a:tableStyleId>
              </a:tblPr>
              <a:tblGrid>
                <a:gridCol w="7878345">
                  <a:extLst>
                    <a:ext uri="{9D8B030D-6E8A-4147-A177-3AD203B41FA5}">
                      <a16:colId xmlns:a16="http://schemas.microsoft.com/office/drawing/2014/main" val="4031589155"/>
                    </a:ext>
                  </a:extLst>
                </a:gridCol>
              </a:tblGrid>
              <a:tr h="352051">
                <a:tc>
                  <a:txBody>
                    <a:bodyPr/>
                    <a:lstStyle/>
                    <a:p>
                      <a:pPr marL="0" marR="0">
                        <a:spcBef>
                          <a:spcPts val="0"/>
                        </a:spcBef>
                        <a:spcAft>
                          <a:spcPts val="0"/>
                        </a:spcAft>
                      </a:pPr>
                      <a:r>
                        <a:rPr lang="en-US" sz="1800" b="0" noProof="0" dirty="0">
                          <a:solidFill>
                            <a:schemeClr val="tx1"/>
                          </a:solidFill>
                          <a:effectLst/>
                        </a:rPr>
                        <a:t> </a:t>
                      </a:r>
                      <a:r>
                        <a:rPr lang="en-US" sz="1800" b="1" noProof="0" dirty="0">
                          <a:solidFill>
                            <a:schemeClr val="tx1"/>
                          </a:solidFill>
                          <a:effectLst/>
                        </a:rPr>
                        <a:t>OBJECTIVES:</a:t>
                      </a:r>
                    </a:p>
                    <a:p>
                      <a:pPr marL="0" marR="0">
                        <a:spcBef>
                          <a:spcPts val="0"/>
                        </a:spcBef>
                        <a:spcAft>
                          <a:spcPts val="0"/>
                        </a:spcAft>
                      </a:pPr>
                      <a:r>
                        <a:rPr lang="en-US" sz="1800" b="0" noProof="0" dirty="0">
                          <a:solidFill>
                            <a:schemeClr val="tx1"/>
                          </a:solidFill>
                          <a:effectLst/>
                          <a:latin typeface="+mn-lt"/>
                        </a:rPr>
                        <a:t>•Students will recognize camouflage strategies of some animals in the forest.</a:t>
                      </a:r>
                    </a:p>
                    <a:p>
                      <a:pPr marL="0" marR="0">
                        <a:spcBef>
                          <a:spcPts val="0"/>
                        </a:spcBef>
                        <a:spcAft>
                          <a:spcPts val="0"/>
                        </a:spcAft>
                      </a:pPr>
                      <a:r>
                        <a:rPr lang="en-US" sz="1800" b="0" noProof="0" dirty="0">
                          <a:solidFill>
                            <a:schemeClr val="tx1"/>
                          </a:solidFill>
                          <a:effectLst/>
                          <a:latin typeface="+mn-lt"/>
                        </a:rPr>
                        <a:t>• Students will practice their English vocabulary and oral/listening competence.</a:t>
                      </a:r>
                    </a:p>
                    <a:p>
                      <a:pPr marL="0" marR="0">
                        <a:spcBef>
                          <a:spcPts val="0"/>
                        </a:spcBef>
                        <a:spcAft>
                          <a:spcPts val="0"/>
                        </a:spcAft>
                      </a:pPr>
                      <a:r>
                        <a:rPr lang="en-US" sz="1800" b="0" noProof="0" dirty="0">
                          <a:solidFill>
                            <a:schemeClr val="tx1"/>
                          </a:solidFill>
                          <a:effectLst/>
                          <a:latin typeface="+mn-lt"/>
                        </a:rPr>
                        <a:t>• Students will play a game and associate it with strategies of fauna in the forest.</a:t>
                      </a:r>
                      <a:endParaRPr lang="en-US" sz="1800" b="0" noProof="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02163558"/>
                  </a:ext>
                </a:extLst>
              </a:tr>
            </a:tbl>
          </a:graphicData>
        </a:graphic>
      </p:graphicFrame>
      <p:sp>
        <p:nvSpPr>
          <p:cNvPr id="16" name="Rectangle 15">
            <a:extLst>
              <a:ext uri="{FF2B5EF4-FFF2-40B4-BE49-F238E27FC236}">
                <a16:creationId xmlns:a16="http://schemas.microsoft.com/office/drawing/2014/main" id="{0393F1F4-35AB-3749-AAD9-BF721E6CC72D}"/>
              </a:ext>
            </a:extLst>
          </p:cNvPr>
          <p:cNvSpPr/>
          <p:nvPr/>
        </p:nvSpPr>
        <p:spPr>
          <a:xfrm>
            <a:off x="186861" y="5751670"/>
            <a:ext cx="2375866"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a:solidFill>
              <a:schemeClr val="tx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MATERIALS: </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marL="228600" indent="-228600"/>
            <a:r>
              <a:rPr lang="en-US" dirty="0">
                <a:latin typeface="Calibri" panose="020F0502020204030204" pitchFamily="34" charset="0"/>
                <a:ea typeface="Times New Roman" panose="02020603050405020304" pitchFamily="18" charset="0"/>
                <a:cs typeface="Times New Roman" panose="02020603050405020304" pitchFamily="18" charset="0"/>
              </a:rPr>
              <a:t>✔️ sheet for scores</a:t>
            </a:r>
          </a:p>
          <a:p>
            <a:pPr marL="228600" indent="-228600"/>
            <a:r>
              <a:rPr lang="en-US" b="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pencil</a:t>
            </a:r>
          </a:p>
        </p:txBody>
      </p:sp>
      <p:sp>
        <p:nvSpPr>
          <p:cNvPr id="17" name="Rectangle 16">
            <a:extLst>
              <a:ext uri="{FF2B5EF4-FFF2-40B4-BE49-F238E27FC236}">
                <a16:creationId xmlns:a16="http://schemas.microsoft.com/office/drawing/2014/main" id="{F9B0C319-B5CC-A344-8008-C70EDF68C303}"/>
              </a:ext>
            </a:extLst>
          </p:cNvPr>
          <p:cNvSpPr/>
          <p:nvPr/>
        </p:nvSpPr>
        <p:spPr>
          <a:xfrm>
            <a:off x="2882613" y="5786748"/>
            <a:ext cx="5157388" cy="923330"/>
          </a:xfrm>
          <a:prstGeom prst="rect">
            <a:avLst/>
          </a:prstGeom>
          <a:solidFill>
            <a:schemeClr val="accent6">
              <a:lumMod val="40000"/>
              <a:lumOff val="60000"/>
            </a:schemeClr>
          </a:solidFill>
          <a:ln w="34925">
            <a:solidFill>
              <a:schemeClr val="tx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AIM:  </a:t>
            </a:r>
            <a:r>
              <a:rPr lang="en-US" dirty="0">
                <a:latin typeface="Calibri" panose="020F0502020204030204" pitchFamily="34" charset="0"/>
                <a:cs typeface="Times New Roman" panose="02020603050405020304" pitchFamily="18" charset="0"/>
              </a:rPr>
              <a:t>For students to understand how animals in the Forest use strategies of camouflage to survive from predator.</a:t>
            </a:r>
            <a:endParaRPr lang="en-US" dirty="0"/>
          </a:p>
        </p:txBody>
      </p:sp>
      <p:sp>
        <p:nvSpPr>
          <p:cNvPr id="18" name="TextBox 17">
            <a:extLst>
              <a:ext uri="{FF2B5EF4-FFF2-40B4-BE49-F238E27FC236}">
                <a16:creationId xmlns:a16="http://schemas.microsoft.com/office/drawing/2014/main" id="{BE2F4F80-386D-4040-8420-74CCFF2266C9}"/>
              </a:ext>
            </a:extLst>
          </p:cNvPr>
          <p:cNvSpPr txBox="1"/>
          <p:nvPr/>
        </p:nvSpPr>
        <p:spPr>
          <a:xfrm>
            <a:off x="8040001" y="349062"/>
            <a:ext cx="1624163" cy="369332"/>
          </a:xfrm>
          <a:prstGeom prst="rect">
            <a:avLst/>
          </a:prstGeom>
          <a:solidFill>
            <a:schemeClr val="accent4">
              <a:lumMod val="40000"/>
              <a:lumOff val="60000"/>
            </a:schemeClr>
          </a:solidFill>
          <a:ln w="25400">
            <a:solidFill>
              <a:schemeClr val="bg1"/>
            </a:solidFill>
          </a:ln>
        </p:spPr>
        <p:txBody>
          <a:bodyPr wrap="none" rtlCol="0">
            <a:spAutoFit/>
          </a:bodyPr>
          <a:lstStyle/>
          <a:p>
            <a:r>
              <a:rPr lang="en-US" b="1" dirty="0"/>
              <a:t>22-25/02/2021</a:t>
            </a:r>
          </a:p>
        </p:txBody>
      </p:sp>
      <p:sp>
        <p:nvSpPr>
          <p:cNvPr id="11" name="Rectangle 10">
            <a:extLst>
              <a:ext uri="{FF2B5EF4-FFF2-40B4-BE49-F238E27FC236}">
                <a16:creationId xmlns:a16="http://schemas.microsoft.com/office/drawing/2014/main" id="{60219FA9-3AB4-DA4C-A9D9-BC0694184268}"/>
              </a:ext>
            </a:extLst>
          </p:cNvPr>
          <p:cNvSpPr/>
          <p:nvPr/>
        </p:nvSpPr>
        <p:spPr>
          <a:xfrm>
            <a:off x="161656" y="3027634"/>
            <a:ext cx="7878345" cy="25853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a:solidFill>
              <a:schemeClr val="tx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ACTIVITY: </a:t>
            </a:r>
            <a:r>
              <a:rPr lang="en-US" dirty="0">
                <a:latin typeface="Calibri" panose="020F0502020204030204" pitchFamily="34" charset="0"/>
                <a:ea typeface="Times New Roman" panose="02020603050405020304" pitchFamily="18" charset="0"/>
                <a:cs typeface="Times New Roman" panose="02020603050405020304" pitchFamily="18" charset="0"/>
              </a:rPr>
              <a:t> Each group gets divided into Prey (5-7) and Predators (5-8). The Prey must hide using any means from the predators </a:t>
            </a:r>
            <a:r>
              <a:rPr lang="en-US" b="1" dirty="0">
                <a:latin typeface="Calibri" panose="020F0502020204030204" pitchFamily="34" charset="0"/>
                <a:ea typeface="Times New Roman" panose="02020603050405020304" pitchFamily="18" charset="0"/>
                <a:cs typeface="Times New Roman" panose="02020603050405020304" pitchFamily="18" charset="0"/>
              </a:rPr>
              <a:t>within 3 minutes and a determine area</a:t>
            </a:r>
            <a:r>
              <a:rPr lang="en-US" dirty="0">
                <a:latin typeface="Calibri" panose="020F0502020204030204" pitchFamily="34" charset="0"/>
                <a:ea typeface="Times New Roman" panose="02020603050405020304" pitchFamily="18" charset="0"/>
                <a:cs typeface="Times New Roman" panose="02020603050405020304" pitchFamily="18" charset="0"/>
              </a:rPr>
              <a:t>. Predators then go out to search for Prey for 5 minutes. When Predator find Prey, both go to where instructor is and report their “killing”. Instructor writes and keeps count on given sheet. At the end of 5 minutes, instructor calls everyone and total the number of kills. Students then switch roles and do the same. Instructor compares kills when roles get switched. The game gets repeated once more  without changing roles and after 2 searches of 5 minutes each, instructor compares numbers and discuss the strategies of prey and predators in nature.</a:t>
            </a:r>
          </a:p>
        </p:txBody>
      </p:sp>
      <p:pic>
        <p:nvPicPr>
          <p:cNvPr id="7" name="Picture 6">
            <a:extLst>
              <a:ext uri="{FF2B5EF4-FFF2-40B4-BE49-F238E27FC236}">
                <a16:creationId xmlns:a16="http://schemas.microsoft.com/office/drawing/2014/main" id="{DF78B640-B294-B74E-96AE-B6ACCF7B6570}"/>
              </a:ext>
            </a:extLst>
          </p:cNvPr>
          <p:cNvPicPr>
            <a:picLocks noChangeAspect="1"/>
          </p:cNvPicPr>
          <p:nvPr/>
        </p:nvPicPr>
        <p:blipFill>
          <a:blip r:embed="rId4"/>
          <a:stretch>
            <a:fillRect/>
          </a:stretch>
        </p:blipFill>
        <p:spPr>
          <a:xfrm>
            <a:off x="8542762" y="1857075"/>
            <a:ext cx="3098140" cy="4851300"/>
          </a:xfrm>
          <a:prstGeom prst="rect">
            <a:avLst/>
          </a:prstGeom>
          <a:ln w="44450">
            <a:solidFill>
              <a:schemeClr val="bg1"/>
            </a:solidFill>
          </a:ln>
        </p:spPr>
      </p:pic>
    </p:spTree>
    <p:extLst>
      <p:ext uri="{BB962C8B-B14F-4D97-AF65-F5344CB8AC3E}">
        <p14:creationId xmlns:p14="http://schemas.microsoft.com/office/powerpoint/2010/main" val="212172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E60-4CD0-2D4C-AFA8-C6020DE1FFE6}"/>
              </a:ext>
            </a:extLst>
          </p:cNvPr>
          <p:cNvSpPr>
            <a:spLocks noGrp="1"/>
          </p:cNvSpPr>
          <p:nvPr>
            <p:ph type="ctrTitle"/>
          </p:nvPr>
        </p:nvSpPr>
        <p:spPr>
          <a:xfrm>
            <a:off x="2244613" y="155110"/>
            <a:ext cx="7453582" cy="410156"/>
          </a:xfrm>
          <a:solidFill>
            <a:schemeClr val="accent6">
              <a:lumMod val="60000"/>
              <a:lumOff val="40000"/>
            </a:schemeClr>
          </a:solidFill>
          <a:ln w="25400">
            <a:solidFill>
              <a:schemeClr val="bg1"/>
            </a:solidFill>
          </a:ln>
        </p:spPr>
        <p:txBody>
          <a:bodyPr>
            <a:normAutofit/>
          </a:bodyPr>
          <a:lstStyle/>
          <a:p>
            <a:r>
              <a:rPr lang="en-US" sz="1800" b="1" dirty="0"/>
              <a:t>This Week with Mr. Forest</a:t>
            </a:r>
          </a:p>
        </p:txBody>
      </p:sp>
      <p:sp>
        <p:nvSpPr>
          <p:cNvPr id="18" name="TextBox 17">
            <a:extLst>
              <a:ext uri="{FF2B5EF4-FFF2-40B4-BE49-F238E27FC236}">
                <a16:creationId xmlns:a16="http://schemas.microsoft.com/office/drawing/2014/main" id="{BE2F4F80-386D-4040-8420-74CCFF2266C9}"/>
              </a:ext>
            </a:extLst>
          </p:cNvPr>
          <p:cNvSpPr txBox="1"/>
          <p:nvPr/>
        </p:nvSpPr>
        <p:spPr>
          <a:xfrm>
            <a:off x="10018430" y="195934"/>
            <a:ext cx="1624163" cy="369332"/>
          </a:xfrm>
          <a:prstGeom prst="rect">
            <a:avLst/>
          </a:prstGeom>
          <a:solidFill>
            <a:schemeClr val="accent4">
              <a:lumMod val="40000"/>
              <a:lumOff val="60000"/>
            </a:schemeClr>
          </a:solidFill>
          <a:ln w="25400">
            <a:solidFill>
              <a:schemeClr val="bg1"/>
            </a:solidFill>
          </a:ln>
        </p:spPr>
        <p:txBody>
          <a:bodyPr wrap="none" rtlCol="0">
            <a:spAutoFit/>
          </a:bodyPr>
          <a:lstStyle/>
          <a:p>
            <a:r>
              <a:rPr lang="en-US" b="1" dirty="0"/>
              <a:t>22-25/02/2021</a:t>
            </a:r>
          </a:p>
        </p:txBody>
      </p:sp>
      <p:graphicFrame>
        <p:nvGraphicFramePr>
          <p:cNvPr id="10" name="Table 9">
            <a:extLst>
              <a:ext uri="{FF2B5EF4-FFF2-40B4-BE49-F238E27FC236}">
                <a16:creationId xmlns:a16="http://schemas.microsoft.com/office/drawing/2014/main" id="{7E5AFF1E-1C3E-5A4D-A104-768A2174063B}"/>
              </a:ext>
            </a:extLst>
          </p:cNvPr>
          <p:cNvGraphicFramePr>
            <a:graphicFrameLocks noGrp="1"/>
          </p:cNvGraphicFramePr>
          <p:nvPr>
            <p:extLst>
              <p:ext uri="{D42A27DB-BD31-4B8C-83A1-F6EECF244321}">
                <p14:modId xmlns:p14="http://schemas.microsoft.com/office/powerpoint/2010/main" val="1169435507"/>
              </p:ext>
            </p:extLst>
          </p:nvPr>
        </p:nvGraphicFramePr>
        <p:xfrm>
          <a:off x="872123" y="1038244"/>
          <a:ext cx="10198561" cy="4556511"/>
        </p:xfrm>
        <a:graphic>
          <a:graphicData uri="http://schemas.openxmlformats.org/drawingml/2006/table">
            <a:tbl>
              <a:tblPr firstRow="1" firstCol="1" bandRow="1">
                <a:tableStyleId>{2D5ABB26-0587-4C30-8999-92F81FD0307C}</a:tableStyleId>
              </a:tblPr>
              <a:tblGrid>
                <a:gridCol w="2750359">
                  <a:extLst>
                    <a:ext uri="{9D8B030D-6E8A-4147-A177-3AD203B41FA5}">
                      <a16:colId xmlns:a16="http://schemas.microsoft.com/office/drawing/2014/main" val="2259350846"/>
                    </a:ext>
                  </a:extLst>
                </a:gridCol>
                <a:gridCol w="1246909">
                  <a:extLst>
                    <a:ext uri="{9D8B030D-6E8A-4147-A177-3AD203B41FA5}">
                      <a16:colId xmlns:a16="http://schemas.microsoft.com/office/drawing/2014/main" val="1019293666"/>
                    </a:ext>
                  </a:extLst>
                </a:gridCol>
                <a:gridCol w="1895302">
                  <a:extLst>
                    <a:ext uri="{9D8B030D-6E8A-4147-A177-3AD203B41FA5}">
                      <a16:colId xmlns:a16="http://schemas.microsoft.com/office/drawing/2014/main" val="2857531396"/>
                    </a:ext>
                  </a:extLst>
                </a:gridCol>
                <a:gridCol w="1363287">
                  <a:extLst>
                    <a:ext uri="{9D8B030D-6E8A-4147-A177-3AD203B41FA5}">
                      <a16:colId xmlns:a16="http://schemas.microsoft.com/office/drawing/2014/main" val="1774329165"/>
                    </a:ext>
                  </a:extLst>
                </a:gridCol>
                <a:gridCol w="2942704">
                  <a:extLst>
                    <a:ext uri="{9D8B030D-6E8A-4147-A177-3AD203B41FA5}">
                      <a16:colId xmlns:a16="http://schemas.microsoft.com/office/drawing/2014/main" val="2853240247"/>
                    </a:ext>
                  </a:extLst>
                </a:gridCol>
              </a:tblGrid>
              <a:tr h="1970151">
                <a:tc>
                  <a:txBody>
                    <a:bodyPr/>
                    <a:lstStyle/>
                    <a:p>
                      <a:pPr marL="0" marR="0">
                        <a:spcBef>
                          <a:spcPts val="0"/>
                        </a:spcBef>
                        <a:spcAft>
                          <a:spcPts val="0"/>
                        </a:spcAft>
                      </a:pPr>
                      <a:r>
                        <a:rPr lang="es-ES" sz="1800" b="1" dirty="0">
                          <a:effectLst/>
                        </a:rPr>
                        <a:t>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2000" b="1" dirty="0">
                          <a:effectLst/>
                        </a:rPr>
                        <a:t>First </a:t>
                      </a:r>
                    </a:p>
                    <a:p>
                      <a:pPr marL="0" marR="0" algn="ctr">
                        <a:spcBef>
                          <a:spcPts val="0"/>
                        </a:spcBef>
                        <a:spcAft>
                          <a:spcPts val="0"/>
                        </a:spcAft>
                      </a:pPr>
                      <a:r>
                        <a:rPr lang="es-ES" sz="2000" b="1" dirty="0" err="1">
                          <a:effectLst/>
                        </a:rPr>
                        <a:t>Attempt</a:t>
                      </a:r>
                      <a:endParaRPr lang="es-E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2000" b="1" dirty="0" err="1">
                          <a:effectLst/>
                        </a:rPr>
                        <a:t>Second</a:t>
                      </a:r>
                      <a:r>
                        <a:rPr lang="es-ES" sz="2000" b="1" dirty="0">
                          <a:effectLst/>
                        </a:rPr>
                        <a:t> </a:t>
                      </a:r>
                      <a:r>
                        <a:rPr lang="es-ES" sz="2000" b="1" dirty="0" err="1">
                          <a:effectLst/>
                        </a:rPr>
                        <a:t>Attempt</a:t>
                      </a:r>
                      <a:endParaRPr lang="es-ES" sz="2000" b="1" dirty="0">
                        <a:effectLst/>
                      </a:endParaRPr>
                    </a:p>
                    <a:p>
                      <a:pPr marL="0" marR="0" algn="ctr">
                        <a:spcBef>
                          <a:spcPts val="0"/>
                        </a:spcBef>
                        <a:spcAft>
                          <a:spcPts val="0"/>
                        </a:spcAft>
                      </a:pPr>
                      <a:endParaRPr lang="es-ES" sz="2000" b="1" dirty="0">
                        <a:effectLst/>
                      </a:endParaRPr>
                    </a:p>
                    <a:p>
                      <a:pPr marL="0" marR="0" algn="ctr">
                        <a:spcBef>
                          <a:spcPts val="0"/>
                        </a:spcBef>
                        <a:spcAft>
                          <a:spcPts val="0"/>
                        </a:spcAft>
                      </a:pPr>
                      <a:r>
                        <a:rPr lang="es-ES" sz="2000" b="1" dirty="0">
                          <a:effectLst/>
                        </a:rPr>
                        <a:t>(</a:t>
                      </a:r>
                      <a:r>
                        <a:rPr lang="es-ES" sz="2000" b="1" dirty="0" err="1">
                          <a:effectLst/>
                        </a:rPr>
                        <a:t>Switch</a:t>
                      </a:r>
                      <a:r>
                        <a:rPr lang="es-ES" sz="2000" b="1" dirty="0">
                          <a:effectLst/>
                        </a:rPr>
                        <a:t> roles)</a:t>
                      </a:r>
                    </a:p>
                    <a:p>
                      <a:pPr marL="0" marR="0" algn="ctr">
                        <a:spcBef>
                          <a:spcPts val="0"/>
                        </a:spcBef>
                        <a:spcAft>
                          <a:spcPts val="0"/>
                        </a:spcAft>
                      </a:pP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The</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prey</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of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first</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attempt</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are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now</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predator</a:t>
                      </a:r>
                      <a:endParaRPr lang="es-E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2000" b="1" dirty="0" err="1">
                          <a:effectLst/>
                        </a:rPr>
                        <a:t>Third</a:t>
                      </a:r>
                      <a:r>
                        <a:rPr lang="es-ES" sz="2000" b="1" dirty="0">
                          <a:effectLst/>
                        </a:rPr>
                        <a:t> </a:t>
                      </a:r>
                    </a:p>
                    <a:p>
                      <a:pPr marL="0" marR="0" algn="ctr">
                        <a:spcBef>
                          <a:spcPts val="0"/>
                        </a:spcBef>
                        <a:spcAft>
                          <a:spcPts val="0"/>
                        </a:spcAft>
                      </a:pPr>
                      <a:r>
                        <a:rPr lang="es-ES" sz="2000" b="1" dirty="0" err="1">
                          <a:effectLst/>
                        </a:rPr>
                        <a:t>Attempt</a:t>
                      </a:r>
                      <a:endParaRPr lang="es-E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2000" b="1" dirty="0" err="1">
                          <a:effectLst/>
                        </a:rPr>
                        <a:t>Fourth</a:t>
                      </a:r>
                      <a:r>
                        <a:rPr lang="es-ES" sz="2000" b="1" dirty="0">
                          <a:effectLst/>
                        </a:rPr>
                        <a:t> </a:t>
                      </a:r>
                      <a:r>
                        <a:rPr lang="es-ES" sz="2000" b="1" dirty="0" err="1">
                          <a:effectLst/>
                        </a:rPr>
                        <a:t>Attempt</a:t>
                      </a:r>
                      <a:endParaRPr lang="es-ES" sz="2000" b="1" dirty="0">
                        <a:effectLst/>
                      </a:endParaRPr>
                    </a:p>
                    <a:p>
                      <a:pPr marL="0" marR="0" algn="ctr">
                        <a:spcBef>
                          <a:spcPts val="0"/>
                        </a:spcBef>
                        <a:spcAft>
                          <a:spcPts val="0"/>
                        </a:spcAft>
                      </a:pPr>
                      <a:endParaRPr lang="es-ES" sz="2000" b="1" dirty="0">
                        <a:effectLst/>
                      </a:endParaRPr>
                    </a:p>
                    <a:p>
                      <a:pPr marL="0" marR="0" algn="ctr">
                        <a:spcBef>
                          <a:spcPts val="0"/>
                        </a:spcBef>
                        <a:spcAft>
                          <a:spcPts val="0"/>
                        </a:spcAft>
                      </a:pPr>
                      <a:r>
                        <a:rPr lang="es-ES" sz="2000" b="1" dirty="0">
                          <a:effectLst/>
                        </a:rPr>
                        <a:t>(Roles </a:t>
                      </a:r>
                      <a:r>
                        <a:rPr lang="es-ES" sz="2400" b="1" dirty="0">
                          <a:effectLst/>
                        </a:rPr>
                        <a:t>do </a:t>
                      </a:r>
                      <a:r>
                        <a:rPr lang="es-ES" sz="2400" b="1" dirty="0" err="1">
                          <a:effectLst/>
                        </a:rPr>
                        <a:t>not</a:t>
                      </a:r>
                      <a:r>
                        <a:rPr lang="es-ES" sz="2400" b="1" dirty="0">
                          <a:effectLst/>
                        </a:rPr>
                        <a:t> </a:t>
                      </a:r>
                      <a:r>
                        <a:rPr lang="es-ES" sz="2000" b="1" dirty="0" err="1">
                          <a:effectLst/>
                        </a:rPr>
                        <a:t>switch</a:t>
                      </a:r>
                      <a:r>
                        <a:rPr lang="es-ES" sz="2000" b="1" dirty="0">
                          <a:effectLs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The</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predator</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and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prey</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of third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attempt</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keep</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b="1" dirty="0" err="1">
                          <a:effectLst/>
                          <a:latin typeface="Calibri" panose="020F0502020204030204" pitchFamily="34" charset="0"/>
                          <a:ea typeface="Times New Roman" panose="02020603050405020304" pitchFamily="18" charset="0"/>
                          <a:cs typeface="Times New Roman" panose="02020603050405020304" pitchFamily="18" charset="0"/>
                        </a:rPr>
                        <a:t>their</a:t>
                      </a:r>
                      <a:r>
                        <a:rPr lang="es-ES" sz="2000" b="1" dirty="0">
                          <a:effectLst/>
                          <a:latin typeface="Calibri" panose="020F0502020204030204" pitchFamily="34" charset="0"/>
                          <a:ea typeface="Times New Roman" panose="02020603050405020304" pitchFamily="18" charset="0"/>
                          <a:cs typeface="Times New Roman" panose="02020603050405020304" pitchFamily="18" charset="0"/>
                        </a:rPr>
                        <a:t> roles</a:t>
                      </a:r>
                    </a:p>
                    <a:p>
                      <a:pPr marL="0" marR="0" algn="ctr">
                        <a:spcBef>
                          <a:spcPts val="0"/>
                        </a:spcBef>
                        <a:spcAft>
                          <a:spcPts val="0"/>
                        </a:spcAft>
                      </a:pPr>
                      <a:endParaRPr lang="es-E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768370"/>
                  </a:ext>
                </a:extLst>
              </a:tr>
              <a:tr h="571375">
                <a:tc>
                  <a:txBody>
                    <a:bodyPr/>
                    <a:lstStyle/>
                    <a:p>
                      <a:pPr marL="0" marR="0">
                        <a:spcBef>
                          <a:spcPts val="0"/>
                        </a:spcBef>
                        <a:spcAft>
                          <a:spcPts val="0"/>
                        </a:spcAft>
                      </a:pPr>
                      <a:r>
                        <a:rPr lang="es-ES" sz="2000" b="1" dirty="0" err="1">
                          <a:effectLst/>
                        </a:rPr>
                        <a:t>How</a:t>
                      </a:r>
                      <a:r>
                        <a:rPr lang="es-ES" sz="2000" b="1" dirty="0">
                          <a:effectLst/>
                        </a:rPr>
                        <a:t> </a:t>
                      </a:r>
                      <a:r>
                        <a:rPr lang="es-ES" sz="2000" b="1" dirty="0" err="1">
                          <a:effectLst/>
                        </a:rPr>
                        <a:t>many</a:t>
                      </a:r>
                      <a:r>
                        <a:rPr lang="es-ES" sz="2000" b="1" dirty="0">
                          <a:effectLst/>
                        </a:rPr>
                        <a:t> </a:t>
                      </a:r>
                      <a:r>
                        <a:rPr lang="es-ES" sz="2000" b="1" dirty="0" err="1">
                          <a:effectLst/>
                        </a:rPr>
                        <a:t>prey</a:t>
                      </a:r>
                      <a:r>
                        <a:rPr lang="es-ES" sz="2000" b="1" dirty="0">
                          <a:effectLst/>
                        </a:rPr>
                        <a:t> at </a:t>
                      </a:r>
                      <a:r>
                        <a:rPr lang="es-ES" sz="2000" b="1" dirty="0" err="1">
                          <a:effectLst/>
                        </a:rPr>
                        <a:t>the</a:t>
                      </a:r>
                      <a:r>
                        <a:rPr lang="es-ES" sz="2000" b="1" dirty="0">
                          <a:effectLst/>
                        </a:rPr>
                        <a:t> </a:t>
                      </a:r>
                      <a:r>
                        <a:rPr lang="es-ES" sz="2000" b="1" dirty="0" err="1">
                          <a:effectLst/>
                        </a:rPr>
                        <a:t>start</a:t>
                      </a:r>
                      <a:r>
                        <a:rPr lang="es-ES" sz="2000" b="1" dirty="0">
                          <a:effectLst/>
                        </a:rPr>
                        <a:t>?</a:t>
                      </a:r>
                      <a:endParaRPr lang="es-E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dirty="0">
                          <a:effectLst/>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a:effectLst/>
                        </a:rPr>
                        <a:t> </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a:effectLst/>
                        </a:rPr>
                        <a:t> </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dirty="0">
                          <a:effectLst/>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9871167"/>
                  </a:ext>
                </a:extLst>
              </a:tr>
              <a:tr h="571375">
                <a:tc>
                  <a:txBody>
                    <a:bodyPr/>
                    <a:lstStyle/>
                    <a:p>
                      <a:pPr marL="0" marR="0">
                        <a:spcBef>
                          <a:spcPts val="0"/>
                        </a:spcBef>
                        <a:spcAft>
                          <a:spcPts val="0"/>
                        </a:spcAft>
                      </a:pPr>
                      <a:r>
                        <a:rPr lang="es-ES" sz="2000" b="1" dirty="0" err="1">
                          <a:effectLst/>
                        </a:rPr>
                        <a:t>How</a:t>
                      </a:r>
                      <a:r>
                        <a:rPr lang="es-ES" sz="2000" b="1" dirty="0">
                          <a:effectLst/>
                        </a:rPr>
                        <a:t> </a:t>
                      </a:r>
                      <a:r>
                        <a:rPr lang="es-ES" sz="2000" b="1" dirty="0" err="1">
                          <a:effectLst/>
                        </a:rPr>
                        <a:t>many</a:t>
                      </a:r>
                      <a:r>
                        <a:rPr lang="es-ES" sz="2000" b="1" dirty="0">
                          <a:effectLst/>
                        </a:rPr>
                        <a:t> </a:t>
                      </a:r>
                      <a:r>
                        <a:rPr lang="es-ES" sz="2000" b="1" dirty="0" err="1">
                          <a:effectLst/>
                        </a:rPr>
                        <a:t>predator</a:t>
                      </a:r>
                      <a:r>
                        <a:rPr lang="es-ES" sz="2000" b="1" dirty="0">
                          <a:effectLst/>
                        </a:rPr>
                        <a:t> at </a:t>
                      </a:r>
                      <a:r>
                        <a:rPr lang="es-ES" sz="2000" b="1" dirty="0" err="1">
                          <a:effectLst/>
                        </a:rPr>
                        <a:t>the</a:t>
                      </a:r>
                      <a:r>
                        <a:rPr lang="es-ES" sz="2000" b="1" dirty="0">
                          <a:effectLst/>
                        </a:rPr>
                        <a:t> </a:t>
                      </a:r>
                      <a:r>
                        <a:rPr lang="es-ES" sz="2000" b="1" dirty="0" err="1">
                          <a:effectLst/>
                        </a:rPr>
                        <a:t>start</a:t>
                      </a:r>
                      <a:r>
                        <a:rPr lang="es-ES" sz="2000" b="1" dirty="0">
                          <a:effectLst/>
                        </a:rPr>
                        <a:t>?</a:t>
                      </a:r>
                      <a:endParaRPr lang="es-E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a:effectLst/>
                        </a:rPr>
                        <a:t> </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a:effectLst/>
                        </a:rPr>
                        <a:t> </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a:effectLst/>
                        </a:rPr>
                        <a:t> </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a:effectLst/>
                        </a:rPr>
                        <a:t> </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427758"/>
                  </a:ext>
                </a:extLst>
              </a:tr>
              <a:tr h="1142751">
                <a:tc>
                  <a:txBody>
                    <a:bodyPr/>
                    <a:lstStyle/>
                    <a:p>
                      <a:pPr marL="0" marR="0">
                        <a:spcBef>
                          <a:spcPts val="0"/>
                        </a:spcBef>
                        <a:spcAft>
                          <a:spcPts val="0"/>
                        </a:spcAft>
                      </a:pPr>
                      <a:endParaRPr lang="es-ES" sz="2000" b="1" dirty="0">
                        <a:solidFill>
                          <a:schemeClr val="tx1"/>
                        </a:solidFill>
                        <a:effectLst/>
                      </a:endParaRPr>
                    </a:p>
                    <a:p>
                      <a:pPr marL="0" marR="0">
                        <a:spcBef>
                          <a:spcPts val="0"/>
                        </a:spcBef>
                        <a:spcAft>
                          <a:spcPts val="0"/>
                        </a:spcAft>
                      </a:pPr>
                      <a:r>
                        <a:rPr lang="es-ES" sz="2000" b="1" dirty="0" err="1">
                          <a:solidFill>
                            <a:schemeClr val="tx1"/>
                          </a:solidFill>
                          <a:effectLst/>
                        </a:rPr>
                        <a:t>How</a:t>
                      </a:r>
                      <a:r>
                        <a:rPr lang="es-ES" sz="2000" b="1" dirty="0">
                          <a:solidFill>
                            <a:schemeClr val="tx1"/>
                          </a:solidFill>
                          <a:effectLst/>
                        </a:rPr>
                        <a:t> </a:t>
                      </a:r>
                      <a:r>
                        <a:rPr lang="es-ES" sz="2000" b="1" dirty="0" err="1">
                          <a:solidFill>
                            <a:schemeClr val="tx1"/>
                          </a:solidFill>
                          <a:effectLst/>
                        </a:rPr>
                        <a:t>many</a:t>
                      </a:r>
                      <a:r>
                        <a:rPr lang="es-ES" sz="2000" b="1" dirty="0">
                          <a:solidFill>
                            <a:schemeClr val="tx1"/>
                          </a:solidFill>
                          <a:effectLst/>
                        </a:rPr>
                        <a:t> </a:t>
                      </a:r>
                      <a:r>
                        <a:rPr lang="es-ES" sz="2000" b="1" dirty="0" err="1">
                          <a:solidFill>
                            <a:schemeClr val="tx1"/>
                          </a:solidFill>
                          <a:effectLst/>
                        </a:rPr>
                        <a:t>prey</a:t>
                      </a:r>
                      <a:r>
                        <a:rPr lang="es-ES" sz="2000" b="1" dirty="0">
                          <a:solidFill>
                            <a:schemeClr val="tx1"/>
                          </a:solidFill>
                          <a:effectLst/>
                        </a:rPr>
                        <a:t> </a:t>
                      </a:r>
                      <a:r>
                        <a:rPr lang="es-ES" sz="2000" b="1" dirty="0" err="1">
                          <a:solidFill>
                            <a:schemeClr val="tx1"/>
                          </a:solidFill>
                          <a:effectLst/>
                        </a:rPr>
                        <a:t>were</a:t>
                      </a:r>
                      <a:r>
                        <a:rPr lang="es-ES" sz="2000" b="1" dirty="0">
                          <a:solidFill>
                            <a:schemeClr val="tx1"/>
                          </a:solidFill>
                          <a:effectLst/>
                        </a:rPr>
                        <a:t> </a:t>
                      </a:r>
                      <a:r>
                        <a:rPr lang="es-ES" sz="2000" b="1" dirty="0" err="1">
                          <a:solidFill>
                            <a:schemeClr val="tx1"/>
                          </a:solidFill>
                          <a:effectLst/>
                        </a:rPr>
                        <a:t>found</a:t>
                      </a:r>
                      <a:r>
                        <a:rPr lang="es-ES" sz="2000" b="1" dirty="0">
                          <a:solidFill>
                            <a:schemeClr val="tx1"/>
                          </a:solidFill>
                          <a:effectLst/>
                        </a:rPr>
                        <a:t> at </a:t>
                      </a:r>
                      <a:r>
                        <a:rPr lang="es-ES" sz="2000" b="1" dirty="0" err="1">
                          <a:solidFill>
                            <a:schemeClr val="tx1"/>
                          </a:solidFill>
                          <a:effectLst/>
                        </a:rPr>
                        <a:t>the</a:t>
                      </a:r>
                      <a:r>
                        <a:rPr lang="es-ES" sz="2000" b="1" dirty="0">
                          <a:solidFill>
                            <a:schemeClr val="tx1"/>
                          </a:solidFill>
                          <a:effectLst/>
                        </a:rPr>
                        <a:t> </a:t>
                      </a:r>
                      <a:r>
                        <a:rPr lang="es-ES" sz="2000" b="1" dirty="0" err="1">
                          <a:solidFill>
                            <a:schemeClr val="tx1"/>
                          </a:solidFill>
                          <a:effectLst/>
                        </a:rPr>
                        <a:t>end</a:t>
                      </a:r>
                      <a:r>
                        <a:rPr lang="es-ES" sz="2000" b="1" dirty="0">
                          <a:solidFill>
                            <a:schemeClr val="tx1"/>
                          </a:solidFill>
                          <a:effectLst/>
                        </a:rPr>
                        <a:t>?</a:t>
                      </a:r>
                      <a:endParaRPr lang="es-E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dirty="0">
                          <a:effectLst/>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dirty="0">
                          <a:effectLst/>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dirty="0">
                          <a:effectLst/>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1800" dirty="0">
                          <a:effectLst/>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987584"/>
                  </a:ext>
                </a:extLst>
              </a:tr>
            </a:tbl>
          </a:graphicData>
        </a:graphic>
      </p:graphicFrame>
    </p:spTree>
    <p:extLst>
      <p:ext uri="{BB962C8B-B14F-4D97-AF65-F5344CB8AC3E}">
        <p14:creationId xmlns:p14="http://schemas.microsoft.com/office/powerpoint/2010/main" val="2557367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302</Words>
  <Application>Microsoft Macintosh PowerPoint</Application>
  <PresentationFormat>Widescreen</PresentationFormat>
  <Paragraphs>43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This Week with Mr. Forest</vt:lpstr>
      <vt:lpstr>This Week with Mr. Forest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 with Mr. Forest</dc:title>
  <dc:creator>Jose Antonio Torralba</dc:creator>
  <cp:lastModifiedBy>Jose Antonio Torralba</cp:lastModifiedBy>
  <cp:revision>69</cp:revision>
  <cp:lastPrinted>2021-02-08T09:36:01Z</cp:lastPrinted>
  <dcterms:created xsi:type="dcterms:W3CDTF">2021-01-13T17:24:02Z</dcterms:created>
  <dcterms:modified xsi:type="dcterms:W3CDTF">2021-02-21T10:09:04Z</dcterms:modified>
</cp:coreProperties>
</file>