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media/image3.jpeg" ContentType="image/jpeg"/>
  <Override PartName="/ppt/media/image2.jpeg" ContentType="image/jpeg"/>
  <Override PartName="/ppt/media/image4.tif" ContentType="image/tiff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s-E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6808DCB9-7C58-4961-8158-DDCB7DB8CA35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5/8/21</a:t>
            </a:fld>
            <a:endParaRPr b="0" lang="ca-E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ca-E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5D903A20-76A5-4175-ACF9-D31209E4FC86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ca-E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tif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Shape 1"/>
          <p:cNvSpPr txBox="1"/>
          <p:nvPr/>
        </p:nvSpPr>
        <p:spPr>
          <a:xfrm>
            <a:off x="161640" y="155160"/>
            <a:ext cx="7453080" cy="756720"/>
          </a:xfrm>
          <a:prstGeom prst="rect">
            <a:avLst/>
          </a:prstGeom>
          <a:solidFill>
            <a:srgbClr val="a9d18e"/>
          </a:solidFill>
          <a:ln w="25560">
            <a:solidFill>
              <a:srgbClr val="ffffff"/>
            </a:solidFill>
            <a:round/>
          </a:ln>
        </p:spPr>
        <p:txBody>
          <a:bodyPr anchor="b">
            <a:normAutofit fontScale="20000"/>
          </a:bodyPr>
          <a:p>
            <a:pPr algn="ctr">
              <a:lnSpc>
                <a:spcPct val="90000"/>
              </a:lnSpc>
            </a:pPr>
            <a:r>
              <a:rPr b="1" lang="en-US" sz="6000" spc="-1" strike="noStrike">
                <a:solidFill>
                  <a:srgbClr val="000000"/>
                </a:solidFill>
                <a:latin typeface="Calibri Light"/>
              </a:rPr>
              <a:t>This Week with Mr. Forest</a:t>
            </a:r>
            <a:endParaRPr b="0" lang="es-E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TextShape 2"/>
          <p:cNvSpPr txBox="1"/>
          <p:nvPr/>
        </p:nvSpPr>
        <p:spPr>
          <a:xfrm>
            <a:off x="186840" y="1036440"/>
            <a:ext cx="10248480" cy="626760"/>
          </a:xfrm>
          <a:prstGeom prst="rect">
            <a:avLst/>
          </a:prstGeom>
          <a:solidFill>
            <a:srgbClr val="ffe699"/>
          </a:solidFill>
          <a:ln w="25560">
            <a:solidFill>
              <a:srgbClr val="ffffff"/>
            </a:solidFill>
            <a:round/>
          </a:ln>
        </p:spPr>
        <p:txBody>
          <a:bodyPr>
            <a:normAutofit fontScale="61000"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3200" spc="-1" strike="noStrike">
                <a:solidFill>
                  <a:srgbClr val="000000"/>
                </a:solidFill>
                <a:latin typeface="Calibri"/>
              </a:rPr>
              <a:t>Learning to Help an Injured Person Outdoors: The CCC &amp; ABC of Outdoor First Aid : </a:t>
            </a:r>
            <a:r>
              <a:rPr b="1" lang="en-US" sz="3200" spc="-1" strike="noStrike">
                <a:solidFill>
                  <a:srgbClr val="ff0000"/>
                </a:solidFill>
                <a:latin typeface="Calibri"/>
              </a:rPr>
              <a:t>Part 1</a:t>
            </a:r>
            <a:endParaRPr b="0" lang="ca-E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ca-ES" sz="3200" spc="-1" strike="noStrike">
              <a:latin typeface="Arial"/>
            </a:endParaRPr>
          </a:p>
        </p:txBody>
      </p:sp>
      <p:pic>
        <p:nvPicPr>
          <p:cNvPr id="42" name="Picture 4" descr=""/>
          <p:cNvPicPr/>
          <p:nvPr/>
        </p:nvPicPr>
        <p:blipFill>
          <a:blip r:embed="rId2"/>
          <a:stretch/>
        </p:blipFill>
        <p:spPr>
          <a:xfrm>
            <a:off x="10567440" y="233640"/>
            <a:ext cx="1429560" cy="1429560"/>
          </a:xfrm>
          <a:prstGeom prst="rect">
            <a:avLst/>
          </a:prstGeom>
          <a:ln w="31680">
            <a:solidFill>
              <a:schemeClr val="accent6">
                <a:lumMod val="50000"/>
              </a:schemeClr>
            </a:solidFill>
            <a:bevel/>
          </a:ln>
        </p:spPr>
      </p:pic>
      <p:graphicFrame>
        <p:nvGraphicFramePr>
          <p:cNvPr id="43" name="Table 3"/>
          <p:cNvGraphicFramePr/>
          <p:nvPr/>
        </p:nvGraphicFramePr>
        <p:xfrm>
          <a:off x="186840" y="2952360"/>
          <a:ext cx="4583520" cy="1545480"/>
        </p:xfrm>
        <a:graphic>
          <a:graphicData uri="http://schemas.openxmlformats.org/drawingml/2006/table">
            <a:tbl>
              <a:tblPr/>
              <a:tblGrid>
                <a:gridCol w="4583520"/>
              </a:tblGrid>
              <a:tr h="1545840">
                <a:tc>
                  <a:txBody>
                    <a:bodyPr lIns="68400" rIns="6840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OBJECTIVES:</a:t>
                      </a:r>
                      <a:endParaRPr b="0" lang="ca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•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Students will learn the basics of first Aid in remote places (CCC &amp; ABC)</a:t>
                      </a:r>
                      <a:endParaRPr b="0" lang="ca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• 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Students will learn how to pack a first Aid kit.</a:t>
                      </a:r>
                      <a:endParaRPr b="0" lang="ca-ES" sz="18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• </a:t>
                      </a: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Students will practice their English vocabulary and oral/listening competence.</a:t>
                      </a:r>
                      <a:endParaRPr b="0" lang="ca-ES" sz="18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5e0b4"/>
                    </a:solidFill>
                  </a:tcPr>
                </a:tc>
              </a:tr>
            </a:tbl>
          </a:graphicData>
        </a:graphic>
      </p:graphicFrame>
      <p:sp>
        <p:nvSpPr>
          <p:cNvPr id="44" name="CustomShape 4"/>
          <p:cNvSpPr/>
          <p:nvPr/>
        </p:nvSpPr>
        <p:spPr>
          <a:xfrm>
            <a:off x="5663880" y="4854960"/>
            <a:ext cx="2342880" cy="1461960"/>
          </a:xfrm>
          <a:prstGeom prst="rect">
            <a:avLst/>
          </a:prstGeom>
          <a:gradFill rotWithShape="0">
            <a:gsLst>
              <a:gs pos="0">
                <a:srgbClr val="f6f8fc"/>
              </a:gs>
              <a:gs pos="100000">
                <a:srgbClr val="abc0e4"/>
              </a:gs>
            </a:gsLst>
            <a:lin ang="5400000"/>
          </a:gradFill>
          <a:ln w="3492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MATERIALS: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endParaRPr b="0" lang="ca-ES" sz="1800" spc="-1" strike="noStrike">
              <a:latin typeface="Arial"/>
            </a:endParaRPr>
          </a:p>
          <a:p>
            <a:pPr marL="228600" indent="-22824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✔️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first aid kit</a:t>
            </a:r>
            <a:endParaRPr b="0" lang="ca-ES" sz="1800" spc="-1" strike="noStrike">
              <a:latin typeface="Arial"/>
            </a:endParaRPr>
          </a:p>
          <a:p>
            <a:pPr marL="228600" indent="-22824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✔️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sticks from forest</a:t>
            </a:r>
            <a:endParaRPr b="0" lang="ca-ES" sz="1800" spc="-1" strike="noStrike">
              <a:latin typeface="Arial"/>
            </a:endParaRPr>
          </a:p>
          <a:p>
            <a:pPr marL="228600" indent="-22824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✔️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cord</a:t>
            </a:r>
            <a:endParaRPr b="0" lang="ca-ES" sz="1800" spc="-1" strike="noStrike">
              <a:latin typeface="Arial"/>
            </a:endParaRPr>
          </a:p>
          <a:p>
            <a:pPr marL="228600" indent="-22824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✔️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bandana</a:t>
            </a:r>
            <a:endParaRPr b="0" lang="ca-ES" sz="1800" spc="-1" strike="noStrike">
              <a:latin typeface="Arial"/>
            </a:endParaRPr>
          </a:p>
        </p:txBody>
      </p:sp>
      <p:sp>
        <p:nvSpPr>
          <p:cNvPr id="45" name="CustomShape 5"/>
          <p:cNvSpPr/>
          <p:nvPr/>
        </p:nvSpPr>
        <p:spPr>
          <a:xfrm>
            <a:off x="186840" y="1849680"/>
            <a:ext cx="4428000" cy="9133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4920">
            <a:solidFill>
              <a:schemeClr val="bg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AIM: 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For students to feel they can gain some self confidence in knowing how to help other in case of outdoors emergencies</a:t>
            </a:r>
            <a:endParaRPr b="0" lang="ca-ES" sz="1800" spc="-1" strike="noStrike">
              <a:latin typeface="Arial"/>
            </a:endParaRPr>
          </a:p>
        </p:txBody>
      </p:sp>
      <p:sp>
        <p:nvSpPr>
          <p:cNvPr id="46" name="CustomShape 6"/>
          <p:cNvSpPr/>
          <p:nvPr/>
        </p:nvSpPr>
        <p:spPr>
          <a:xfrm>
            <a:off x="8049600" y="349200"/>
            <a:ext cx="1604520" cy="3646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560">
            <a:solidFill>
              <a:schemeClr val="bg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08-11/03/2021</a:t>
            </a:r>
            <a:endParaRPr b="0" lang="ca-ES" sz="1800" spc="-1" strike="noStrike">
              <a:latin typeface="Arial"/>
            </a:endParaRPr>
          </a:p>
        </p:txBody>
      </p:sp>
      <p:sp>
        <p:nvSpPr>
          <p:cNvPr id="47" name="CustomShape 7"/>
          <p:cNvSpPr/>
          <p:nvPr/>
        </p:nvSpPr>
        <p:spPr>
          <a:xfrm>
            <a:off x="186840" y="4779720"/>
            <a:ext cx="5258520" cy="17362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4920">
            <a:solidFill>
              <a:schemeClr val="bg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ACTIVITY: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Instructor demonstrate principles and techniques of 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first aid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 remote areas (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CCC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&amp; 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ABC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C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heck- 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C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all-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C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are &amp; 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A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irways, 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B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reathing, 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</a:rPr>
              <a:t>C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ardiopulmonary resuscitation). Then, students will practice to basic techniques. Instructor will show how to pack a basic first Aid Kit for outdoors activity. </a:t>
            </a:r>
            <a:endParaRPr b="0" lang="ca-ES" sz="1800" spc="-1" strike="noStrike">
              <a:latin typeface="Arial"/>
            </a:endParaRPr>
          </a:p>
        </p:txBody>
      </p:sp>
      <p:pic>
        <p:nvPicPr>
          <p:cNvPr id="48" name="Picture 5" descr=""/>
          <p:cNvPicPr/>
          <p:nvPr/>
        </p:nvPicPr>
        <p:blipFill>
          <a:blip r:embed="rId3"/>
          <a:stretch/>
        </p:blipFill>
        <p:spPr>
          <a:xfrm>
            <a:off x="4912560" y="1860120"/>
            <a:ext cx="3259080" cy="2444400"/>
          </a:xfrm>
          <a:prstGeom prst="rect">
            <a:avLst/>
          </a:prstGeom>
          <a:ln w="38160">
            <a:solidFill>
              <a:schemeClr val="bg1"/>
            </a:solidFill>
            <a:round/>
          </a:ln>
        </p:spPr>
      </p:pic>
      <p:pic>
        <p:nvPicPr>
          <p:cNvPr id="49" name="Picture 6" descr=""/>
          <p:cNvPicPr/>
          <p:nvPr/>
        </p:nvPicPr>
        <p:blipFill>
          <a:blip r:embed="rId4"/>
          <a:stretch/>
        </p:blipFill>
        <p:spPr>
          <a:xfrm>
            <a:off x="8314200" y="1981440"/>
            <a:ext cx="3713400" cy="4169160"/>
          </a:xfrm>
          <a:prstGeom prst="rect">
            <a:avLst/>
          </a:prstGeom>
          <a:ln w="38160">
            <a:solidFill>
              <a:schemeClr val="tx1"/>
            </a:solidFill>
            <a:round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</TotalTime>
  <Application>LibreOffice/6.4.7.2$Linux_X86_64 LibreOffice_project/40$Build-2</Application>
  <Words>159</Words>
  <Paragraphs>14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2021-01-13T17:24:02Z</dcterms:created>
  <dc:creator>Jose Antonio Torralba</dc:creator>
  <dc:description/>
  <dc:language>ca-ES</dc:language>
  <cp:lastModifiedBy>Xavier de Pedro</cp:lastModifiedBy>
  <cp:lastPrinted>2021-02-08T09:36:01Z</cp:lastPrinted>
  <dcterms:modified xsi:type="dcterms:W3CDTF">2021-05-08T19:18:40Z</dcterms:modified>
  <cp:revision>88</cp:revision>
  <dc:subject/>
  <dc:title>This Week with Mr. Forest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16.0016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