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3.jpeg" ContentType="image/jpeg"/>
  <Override PartName="/ppt/media/image2.jpeg" ContentType="image/jpeg"/>
  <Override PartName="/ppt/media/image4.tif" ContentType="image/tiff"/>
  <Override PartName="/ppt/media/image5.tif" ContentType="image/tiff"/>
  <Override PartName="/ppt/media/image6.tif" ContentType="image/tiff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061578D-C586-43E9-8D59-917A6810E39D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5/8/21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9ACAF73-6059-4C8D-A295-1FC2D54E355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ca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6.tif"/><Relationship Id="rId7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161640" y="155160"/>
            <a:ext cx="7453080" cy="756720"/>
          </a:xfrm>
          <a:prstGeom prst="rect">
            <a:avLst/>
          </a:prstGeom>
          <a:solidFill>
            <a:srgbClr val="a9d18e"/>
          </a:solidFill>
          <a:ln w="25560">
            <a:solidFill>
              <a:srgbClr val="ffffff"/>
            </a:solidFill>
            <a:round/>
          </a:ln>
        </p:spPr>
        <p:txBody>
          <a:bodyPr anchor="b">
            <a:normAutofit fontScale="20000"/>
          </a:bodyPr>
          <a:p>
            <a:pPr algn="ctr">
              <a:lnSpc>
                <a:spcPct val="9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Calibri Light"/>
              </a:rPr>
              <a:t>This Week with Mr. Forest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TextShape 2"/>
          <p:cNvSpPr txBox="1"/>
          <p:nvPr/>
        </p:nvSpPr>
        <p:spPr>
          <a:xfrm>
            <a:off x="186840" y="1036440"/>
            <a:ext cx="10248480" cy="626760"/>
          </a:xfrm>
          <a:prstGeom prst="rect">
            <a:avLst/>
          </a:prstGeom>
          <a:solidFill>
            <a:srgbClr val="ffe699"/>
          </a:solidFill>
          <a:ln w="25560">
            <a:solidFill>
              <a:srgbClr val="ffffff"/>
            </a:solidFill>
            <a:round/>
          </a:ln>
        </p:spPr>
        <p:txBody>
          <a:bodyPr>
            <a:normAutofit fontScale="61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Learning to Help an Injured Person Outdoors: The CCC &amp; ABC of Outdoor First Aid : </a:t>
            </a:r>
            <a:r>
              <a:rPr b="1" lang="en-US" sz="3200" spc="-1" strike="noStrike">
                <a:solidFill>
                  <a:srgbClr val="c00000"/>
                </a:solidFill>
                <a:latin typeface="Calibri"/>
              </a:rPr>
              <a:t>Part 2</a:t>
            </a:r>
            <a:endParaRPr b="0" lang="ca-E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a-ES" sz="3200" spc="-1" strike="noStrike">
              <a:latin typeface="Arial"/>
            </a:endParaRPr>
          </a:p>
        </p:txBody>
      </p:sp>
      <p:pic>
        <p:nvPicPr>
          <p:cNvPr id="42" name="Picture 4" descr=""/>
          <p:cNvPicPr/>
          <p:nvPr/>
        </p:nvPicPr>
        <p:blipFill>
          <a:blip r:embed="rId2"/>
          <a:stretch/>
        </p:blipFill>
        <p:spPr>
          <a:xfrm>
            <a:off x="10567440" y="233640"/>
            <a:ext cx="1429560" cy="1429560"/>
          </a:xfrm>
          <a:prstGeom prst="rect">
            <a:avLst/>
          </a:prstGeom>
          <a:ln w="31680">
            <a:solidFill>
              <a:schemeClr val="accent6">
                <a:lumMod val="50000"/>
              </a:schemeClr>
            </a:solidFill>
            <a:bevel/>
          </a:ln>
        </p:spPr>
      </p:pic>
      <p:graphicFrame>
        <p:nvGraphicFramePr>
          <p:cNvPr id="43" name="Table 3"/>
          <p:cNvGraphicFramePr/>
          <p:nvPr/>
        </p:nvGraphicFramePr>
        <p:xfrm>
          <a:off x="186840" y="2952360"/>
          <a:ext cx="4583520" cy="1545480"/>
        </p:xfrm>
        <a:graphic>
          <a:graphicData uri="http://schemas.openxmlformats.org/drawingml/2006/table">
            <a:tbl>
              <a:tblPr/>
              <a:tblGrid>
                <a:gridCol w="4583520"/>
              </a:tblGrid>
              <a:tr h="154584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OBJECTIVES:</a:t>
                      </a:r>
                      <a:endParaRPr b="0" lang="ca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•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Students will learn the basics tecniques of first Aid in remote places (CCC &amp; ABC)</a:t>
                      </a:r>
                      <a:endParaRPr b="0" lang="ca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Students will learn how to pack a first Aid kit.</a:t>
                      </a:r>
                      <a:endParaRPr b="0" lang="ca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Students will practice their English vocabulary and oral/listening competence.</a:t>
                      </a:r>
                      <a:endParaRPr b="0" lang="ca-E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44" name="CustomShape 4"/>
          <p:cNvSpPr/>
          <p:nvPr/>
        </p:nvSpPr>
        <p:spPr>
          <a:xfrm>
            <a:off x="10186200" y="4326120"/>
            <a:ext cx="1726200" cy="1736280"/>
          </a:xfrm>
          <a:prstGeom prst="rect">
            <a:avLst/>
          </a:prstGeom>
          <a:gradFill rotWithShape="0">
            <a:gsLst>
              <a:gs pos="0">
                <a:srgbClr val="f6f8fc"/>
              </a:gs>
              <a:gs pos="100000">
                <a:srgbClr val="abc0e4"/>
              </a:gs>
            </a:gsLst>
            <a:lin ang="5400000"/>
          </a:gradFill>
          <a:ln w="3492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MATERIALS: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first aid kit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sticks from forest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cord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bandana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186840" y="1849680"/>
            <a:ext cx="4583520" cy="913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AIM: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For students to feel they can gain some self confidence in knowing how to help other in case of outdoors emergencies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8049600" y="349200"/>
            <a:ext cx="1604520" cy="364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5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15-18/03/2021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47" name="CustomShape 7"/>
          <p:cNvSpPr/>
          <p:nvPr/>
        </p:nvSpPr>
        <p:spPr>
          <a:xfrm>
            <a:off x="186840" y="4779720"/>
            <a:ext cx="4583520" cy="1736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ACTIVITY: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After a brief review of first session (CCC &amp; ABC) students will confront 3 situation (small open wound, twisted ankle, and unconscious person on the trail) to which they must  attend. Instructor will guide the intervention and make sure the safety of all.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48" name="Picture 5" descr=""/>
          <p:cNvPicPr/>
          <p:nvPr/>
        </p:nvPicPr>
        <p:blipFill>
          <a:blip r:embed="rId3"/>
          <a:stretch/>
        </p:blipFill>
        <p:spPr>
          <a:xfrm>
            <a:off x="5071680" y="1945440"/>
            <a:ext cx="2769840" cy="2077200"/>
          </a:xfrm>
          <a:prstGeom prst="rect">
            <a:avLst/>
          </a:prstGeom>
          <a:ln w="38160">
            <a:solidFill>
              <a:schemeClr val="bg1"/>
            </a:solidFill>
            <a:round/>
          </a:ln>
        </p:spPr>
      </p:pic>
      <p:pic>
        <p:nvPicPr>
          <p:cNvPr id="49" name="Picture 6" descr=""/>
          <p:cNvPicPr/>
          <p:nvPr/>
        </p:nvPicPr>
        <p:blipFill>
          <a:blip r:embed="rId4"/>
          <a:stretch/>
        </p:blipFill>
        <p:spPr>
          <a:xfrm>
            <a:off x="8147520" y="4351680"/>
            <a:ext cx="1841760" cy="2067840"/>
          </a:xfrm>
          <a:prstGeom prst="rect">
            <a:avLst/>
          </a:prstGeom>
          <a:ln w="38160">
            <a:solidFill>
              <a:schemeClr val="tx1"/>
            </a:solidFill>
            <a:round/>
          </a:ln>
        </p:spPr>
      </p:pic>
      <p:pic>
        <p:nvPicPr>
          <p:cNvPr id="50" name="Picture 3" descr=""/>
          <p:cNvPicPr/>
          <p:nvPr/>
        </p:nvPicPr>
        <p:blipFill>
          <a:blip r:embed="rId5"/>
          <a:stretch/>
        </p:blipFill>
        <p:spPr>
          <a:xfrm>
            <a:off x="5059440" y="4330440"/>
            <a:ext cx="2845440" cy="2131200"/>
          </a:xfrm>
          <a:prstGeom prst="rect">
            <a:avLst/>
          </a:prstGeom>
          <a:ln w="34920">
            <a:solidFill>
              <a:schemeClr val="bg1"/>
            </a:solidFill>
            <a:round/>
          </a:ln>
        </p:spPr>
      </p:pic>
      <p:pic>
        <p:nvPicPr>
          <p:cNvPr id="51" name="Picture 7" descr=""/>
          <p:cNvPicPr/>
          <p:nvPr/>
        </p:nvPicPr>
        <p:blipFill>
          <a:blip r:embed="rId6"/>
          <a:stretch/>
        </p:blipFill>
        <p:spPr>
          <a:xfrm>
            <a:off x="8205120" y="1905120"/>
            <a:ext cx="3054600" cy="2170080"/>
          </a:xfrm>
          <a:prstGeom prst="rect">
            <a:avLst/>
          </a:prstGeom>
          <a:ln w="31680">
            <a:solidFill>
              <a:schemeClr val="bg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Application>LibreOffice/6.4.7.2$Linux_X86_64 LibreOffice_project/40$Build-2</Application>
  <Words>162</Words>
  <Paragraphs>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2021-01-13T17:24:02Z</dcterms:created>
  <dc:creator>Jose Antonio Torralba</dc:creator>
  <dc:description/>
  <dc:language>ca-ES</dc:language>
  <cp:lastModifiedBy>Xavier de Pedro</cp:lastModifiedBy>
  <cp:lastPrinted>2021-03-15T07:34:13Z</cp:lastPrinted>
  <dcterms:modified xsi:type="dcterms:W3CDTF">2021-05-08T19:25:37Z</dcterms:modified>
  <cp:revision>92</cp:revision>
  <dc:subject/>
  <dc:title>This Week with Mr. Forest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