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5"/>
    <p:restoredTop sz="94667"/>
  </p:normalViewPr>
  <p:slideViewPr>
    <p:cSldViewPr snapToGrid="0" snapToObjects="1">
      <p:cViewPr>
        <p:scale>
          <a:sx n="86" d="100"/>
          <a:sy n="86" d="100"/>
        </p:scale>
        <p:origin x="79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54CB-8442-B447-958E-DA557E815E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46B9C-27EA-344A-AAC6-9B716969B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BF3BCF-8D3A-B445-9C0D-CDBBED125357}"/>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5" name="Footer Placeholder 4">
            <a:extLst>
              <a:ext uri="{FF2B5EF4-FFF2-40B4-BE49-F238E27FC236}">
                <a16:creationId xmlns:a16="http://schemas.microsoft.com/office/drawing/2014/main" id="{A23AA534-2838-3C42-B6FA-258CC9C2D9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7D8124-6CD1-3D4E-BE97-4A7859AB5328}"/>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58145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23E9-25E1-1C4B-8481-E69096BFF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BD8047-76D3-7E44-B532-6A6AD7F7A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7BE47-BD04-0D41-B9E5-9FA7AC2A2BB8}"/>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5" name="Footer Placeholder 4">
            <a:extLst>
              <a:ext uri="{FF2B5EF4-FFF2-40B4-BE49-F238E27FC236}">
                <a16:creationId xmlns:a16="http://schemas.microsoft.com/office/drawing/2014/main" id="{9187140C-8E35-CB49-A5C4-46272EB24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6DEC24-54B0-FB4C-8850-7D9E94A05693}"/>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37306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2D67B-AFF8-B646-96E0-515C0C89FC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8616A-E465-ED4D-9971-6D33AF87B2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0CAF4-0B64-5144-8D9D-A6428EECF517}"/>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5" name="Footer Placeholder 4">
            <a:extLst>
              <a:ext uri="{FF2B5EF4-FFF2-40B4-BE49-F238E27FC236}">
                <a16:creationId xmlns:a16="http://schemas.microsoft.com/office/drawing/2014/main" id="{62E4021E-70EA-6643-86A5-134C8F9573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02D635-516D-644D-B27E-F81501F53ABE}"/>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308638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21A8-C522-C744-88B0-D55B80709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52BAB-4B50-4F42-A134-1A3B225AB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688B1-C9BC-9940-8EDF-345EE990D503}"/>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5" name="Footer Placeholder 4">
            <a:extLst>
              <a:ext uri="{FF2B5EF4-FFF2-40B4-BE49-F238E27FC236}">
                <a16:creationId xmlns:a16="http://schemas.microsoft.com/office/drawing/2014/main" id="{0B1B9667-5E24-354D-8FCC-89084603DA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32712-629F-2545-962C-A51D6BA2D1EE}"/>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239559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58EF-E47C-1841-81F3-2D4EA4E9E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F4C822-5ECD-4B46-8947-A1024986A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E5B4DC-D539-AE4D-90A0-768FD3F8AF79}"/>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5" name="Footer Placeholder 4">
            <a:extLst>
              <a:ext uri="{FF2B5EF4-FFF2-40B4-BE49-F238E27FC236}">
                <a16:creationId xmlns:a16="http://schemas.microsoft.com/office/drawing/2014/main" id="{877AA2EE-51BB-C945-90AA-DDB2A529B8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99A70D-7438-404F-8D22-69969732ED68}"/>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23560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A105-8281-454D-B46A-3F5A8CEE0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C28C7-0941-A94D-996A-46E0299635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F9B19-4F39-4144-A2A7-D2A7E52D6D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51D8E-3B9D-3748-BFA9-B79BB7E72788}"/>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6" name="Footer Placeholder 5">
            <a:extLst>
              <a:ext uri="{FF2B5EF4-FFF2-40B4-BE49-F238E27FC236}">
                <a16:creationId xmlns:a16="http://schemas.microsoft.com/office/drawing/2014/main" id="{468478FA-1D04-074F-A396-267AB6A69B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6A9760-EB34-F64E-AAFB-AD259AA9E612}"/>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140794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516C-5A6A-564E-89E3-EF8FAB35C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6530B9-287F-0942-9136-3D399EECB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3ABD8-F9DC-7348-8E21-6D23C34FB4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74F99-CBF1-4245-AE27-A6F42C674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C17651-03D3-0E43-8C3F-CC1A1F1D5B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08CA37-563F-2642-9DEB-FE98D9B5FD78}"/>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8" name="Footer Placeholder 7">
            <a:extLst>
              <a:ext uri="{FF2B5EF4-FFF2-40B4-BE49-F238E27FC236}">
                <a16:creationId xmlns:a16="http://schemas.microsoft.com/office/drawing/2014/main" id="{6F359678-CC31-774A-9299-6FE17D47D5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D58DAAE-9105-FE45-BE76-0D39F26F70FC}"/>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156933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6377-709D-7447-B764-298CC5648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97CF64-6FAF-4B4C-B366-2A3F930686DF}"/>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4" name="Footer Placeholder 3">
            <a:extLst>
              <a:ext uri="{FF2B5EF4-FFF2-40B4-BE49-F238E27FC236}">
                <a16:creationId xmlns:a16="http://schemas.microsoft.com/office/drawing/2014/main" id="{D0C4BC61-FEEF-2741-A864-95D29BC36A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0C2768-69FD-E34C-A8E1-89781E2B40F9}"/>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161232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88382-A8A7-E649-8F71-D42F11EBB98C}"/>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3" name="Footer Placeholder 2">
            <a:extLst>
              <a:ext uri="{FF2B5EF4-FFF2-40B4-BE49-F238E27FC236}">
                <a16:creationId xmlns:a16="http://schemas.microsoft.com/office/drawing/2014/main" id="{8D441420-8385-3B41-A7FC-AF848AFA1E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1236A8-7902-8C46-B0C2-AFBB5C223FFA}"/>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81566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825-6E95-B948-A8C6-FA2175AB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C85EA6-0598-7F4C-B871-4E0927CE5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FA946-F159-B140-9B0E-DF42DD49B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1F8870-5355-8244-AD7A-7AB57F0657B1}"/>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6" name="Footer Placeholder 5">
            <a:extLst>
              <a:ext uri="{FF2B5EF4-FFF2-40B4-BE49-F238E27FC236}">
                <a16:creationId xmlns:a16="http://schemas.microsoft.com/office/drawing/2014/main" id="{825E1B4B-C2C0-C442-A594-E554D3DB17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CE1BAC-0C98-7048-BCE3-4A3712F379D2}"/>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278542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654-5835-6141-A73C-FF7A70D09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D0FFF4-8A48-7745-B52C-A18448A92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A0950A-C35D-2A4A-B297-823B50B9C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51E731-908A-5446-AEF5-F4FD4EFB3867}"/>
              </a:ext>
            </a:extLst>
          </p:cNvPr>
          <p:cNvSpPr>
            <a:spLocks noGrp="1"/>
          </p:cNvSpPr>
          <p:nvPr>
            <p:ph type="dt" sz="half" idx="10"/>
          </p:nvPr>
        </p:nvSpPr>
        <p:spPr/>
        <p:txBody>
          <a:bodyPr/>
          <a:lstStyle/>
          <a:p>
            <a:fld id="{E4C4C998-1149-B645-A202-2A21C35AFF6B}" type="datetimeFigureOut">
              <a:rPr lang="en-US" smtClean="0"/>
              <a:t>3/22/21</a:t>
            </a:fld>
            <a:endParaRPr lang="en-US" dirty="0"/>
          </a:p>
        </p:txBody>
      </p:sp>
      <p:sp>
        <p:nvSpPr>
          <p:cNvPr id="6" name="Footer Placeholder 5">
            <a:extLst>
              <a:ext uri="{FF2B5EF4-FFF2-40B4-BE49-F238E27FC236}">
                <a16:creationId xmlns:a16="http://schemas.microsoft.com/office/drawing/2014/main" id="{E075DE4C-EA5C-D84C-BFC3-902980B8E2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DD2251-BC4A-5043-8D67-67192DDFC182}"/>
              </a:ext>
            </a:extLst>
          </p:cNvPr>
          <p:cNvSpPr>
            <a:spLocks noGrp="1"/>
          </p:cNvSpPr>
          <p:nvPr>
            <p:ph type="sldNum" sz="quarter" idx="12"/>
          </p:nvPr>
        </p:nvSpPr>
        <p:spPr/>
        <p:txBody>
          <a:bodyPr/>
          <a:lstStyle/>
          <a:p>
            <a:fld id="{08983735-E581-4D45-B067-285DA5E1DC29}" type="slidenum">
              <a:rPr lang="en-US" smtClean="0"/>
              <a:t>‹#›</a:t>
            </a:fld>
            <a:endParaRPr lang="en-US" dirty="0"/>
          </a:p>
        </p:txBody>
      </p:sp>
    </p:spTree>
    <p:extLst>
      <p:ext uri="{BB962C8B-B14F-4D97-AF65-F5344CB8AC3E}">
        <p14:creationId xmlns:p14="http://schemas.microsoft.com/office/powerpoint/2010/main" val="70044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a14:imgEffect>
                      <a14:saturation sat="205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8D0F7-BA05-0042-8F9E-C393B8E5E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AF827-8BEE-0348-A0ED-2710B7331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6B4BB-BAC4-2C44-A1B6-F8A8E5F7B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4C998-1149-B645-A202-2A21C35AFF6B}" type="datetimeFigureOut">
              <a:rPr lang="en-US" smtClean="0"/>
              <a:t>3/22/21</a:t>
            </a:fld>
            <a:endParaRPr lang="en-US" dirty="0"/>
          </a:p>
        </p:txBody>
      </p:sp>
      <p:sp>
        <p:nvSpPr>
          <p:cNvPr id="5" name="Footer Placeholder 4">
            <a:extLst>
              <a:ext uri="{FF2B5EF4-FFF2-40B4-BE49-F238E27FC236}">
                <a16:creationId xmlns:a16="http://schemas.microsoft.com/office/drawing/2014/main" id="{B1FD8D17-BA22-2942-9B21-5C8711D9F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B2360F-FAF1-2140-88B5-BB3342248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83735-E581-4D45-B067-285DA5E1DC29}" type="slidenum">
              <a:rPr lang="en-US" smtClean="0"/>
              <a:t>‹#›</a:t>
            </a:fld>
            <a:endParaRPr lang="en-US" dirty="0"/>
          </a:p>
        </p:txBody>
      </p:sp>
    </p:spTree>
    <p:extLst>
      <p:ext uri="{BB962C8B-B14F-4D97-AF65-F5344CB8AC3E}">
        <p14:creationId xmlns:p14="http://schemas.microsoft.com/office/powerpoint/2010/main" val="428609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60-4CD0-2D4C-AFA8-C6020DE1FFE6}"/>
              </a:ext>
            </a:extLst>
          </p:cNvPr>
          <p:cNvSpPr>
            <a:spLocks noGrp="1"/>
          </p:cNvSpPr>
          <p:nvPr>
            <p:ph type="ctrTitle"/>
          </p:nvPr>
        </p:nvSpPr>
        <p:spPr>
          <a:xfrm>
            <a:off x="161656" y="155110"/>
            <a:ext cx="7453582" cy="757237"/>
          </a:xfrm>
          <a:solidFill>
            <a:schemeClr val="accent6">
              <a:lumMod val="60000"/>
              <a:lumOff val="40000"/>
            </a:schemeClr>
          </a:solidFill>
          <a:ln w="25400">
            <a:solidFill>
              <a:schemeClr val="bg1"/>
            </a:solidFill>
          </a:ln>
        </p:spPr>
        <p:txBody>
          <a:bodyPr>
            <a:normAutofit fontScale="90000"/>
          </a:bodyPr>
          <a:lstStyle/>
          <a:p>
            <a:r>
              <a:rPr lang="en-US" b="1" dirty="0"/>
              <a:t>This Week with Mr. Forest</a:t>
            </a:r>
          </a:p>
        </p:txBody>
      </p:sp>
      <p:sp>
        <p:nvSpPr>
          <p:cNvPr id="3" name="Subtitle 2">
            <a:extLst>
              <a:ext uri="{FF2B5EF4-FFF2-40B4-BE49-F238E27FC236}">
                <a16:creationId xmlns:a16="http://schemas.microsoft.com/office/drawing/2014/main" id="{76E5E47F-5377-4444-8579-4C01E5C579D4}"/>
              </a:ext>
            </a:extLst>
          </p:cNvPr>
          <p:cNvSpPr>
            <a:spLocks noGrp="1"/>
          </p:cNvSpPr>
          <p:nvPr>
            <p:ph type="subTitle" idx="1"/>
          </p:nvPr>
        </p:nvSpPr>
        <p:spPr>
          <a:xfrm>
            <a:off x="186859" y="1036490"/>
            <a:ext cx="6574009" cy="626946"/>
          </a:xfrm>
          <a:solidFill>
            <a:schemeClr val="accent4">
              <a:lumMod val="40000"/>
              <a:lumOff val="60000"/>
            </a:schemeClr>
          </a:solidFill>
          <a:ln w="25400">
            <a:solidFill>
              <a:schemeClr val="bg1"/>
            </a:solidFill>
          </a:ln>
        </p:spPr>
        <p:txBody>
          <a:bodyPr>
            <a:normAutofit/>
          </a:bodyPr>
          <a:lstStyle/>
          <a:p>
            <a:r>
              <a:rPr lang="en-US" sz="3200" b="1" dirty="0"/>
              <a:t>Students Learn Map Finding Skills</a:t>
            </a:r>
            <a:endParaRPr lang="es-ES" b="1" dirty="0">
              <a:solidFill>
                <a:srgbClr val="C00000"/>
              </a:solidFill>
            </a:endParaRPr>
          </a:p>
          <a:p>
            <a:endParaRPr lang="en-US" dirty="0"/>
          </a:p>
        </p:txBody>
      </p:sp>
      <p:pic>
        <p:nvPicPr>
          <p:cNvPr id="5" name="Picture 4">
            <a:extLst>
              <a:ext uri="{FF2B5EF4-FFF2-40B4-BE49-F238E27FC236}">
                <a16:creationId xmlns:a16="http://schemas.microsoft.com/office/drawing/2014/main" id="{A9619CB8-4F75-F045-9B33-4CE07659EE7D}"/>
              </a:ext>
            </a:extLst>
          </p:cNvPr>
          <p:cNvPicPr>
            <a:picLocks noChangeAspect="1"/>
          </p:cNvPicPr>
          <p:nvPr/>
        </p:nvPicPr>
        <p:blipFill>
          <a:blip r:embed="rId2"/>
          <a:stretch>
            <a:fillRect/>
          </a:stretch>
        </p:blipFill>
        <p:spPr>
          <a:xfrm>
            <a:off x="10567552" y="233538"/>
            <a:ext cx="1429898" cy="1429898"/>
          </a:xfrm>
          <a:prstGeom prst="rect">
            <a:avLst/>
          </a:prstGeom>
          <a:ln w="31750" cmpd="dbl">
            <a:solidFill>
              <a:schemeClr val="accent6">
                <a:lumMod val="50000"/>
              </a:schemeClr>
            </a:solidFill>
            <a:bevel/>
          </a:ln>
        </p:spPr>
      </p:pic>
      <p:graphicFrame>
        <p:nvGraphicFramePr>
          <p:cNvPr id="9" name="Table 8">
            <a:extLst>
              <a:ext uri="{FF2B5EF4-FFF2-40B4-BE49-F238E27FC236}">
                <a16:creationId xmlns:a16="http://schemas.microsoft.com/office/drawing/2014/main" id="{191BEC49-EA57-DA4D-9062-BDECC2288078}"/>
              </a:ext>
            </a:extLst>
          </p:cNvPr>
          <p:cNvGraphicFramePr>
            <a:graphicFrameLocks noGrp="1"/>
          </p:cNvGraphicFramePr>
          <p:nvPr>
            <p:extLst>
              <p:ext uri="{D42A27DB-BD31-4B8C-83A1-F6EECF244321}">
                <p14:modId xmlns:p14="http://schemas.microsoft.com/office/powerpoint/2010/main" val="44658917"/>
              </p:ext>
            </p:extLst>
          </p:nvPr>
        </p:nvGraphicFramePr>
        <p:xfrm>
          <a:off x="186857" y="2569319"/>
          <a:ext cx="6470811" cy="1645920"/>
        </p:xfrm>
        <a:graphic>
          <a:graphicData uri="http://schemas.openxmlformats.org/drawingml/2006/table">
            <a:tbl>
              <a:tblPr firstRow="1" firstCol="1" bandRow="1">
                <a:tableStyleId>{5C22544A-7EE6-4342-B048-85BDC9FD1C3A}</a:tableStyleId>
              </a:tblPr>
              <a:tblGrid>
                <a:gridCol w="6470811">
                  <a:extLst>
                    <a:ext uri="{9D8B030D-6E8A-4147-A177-3AD203B41FA5}">
                      <a16:colId xmlns:a16="http://schemas.microsoft.com/office/drawing/2014/main" val="4031589155"/>
                    </a:ext>
                  </a:extLst>
                </a:gridCol>
              </a:tblGrid>
              <a:tr h="1322763">
                <a:tc>
                  <a:txBody>
                    <a:bodyPr/>
                    <a:lstStyle/>
                    <a:p>
                      <a:pPr marL="0" marR="0">
                        <a:spcBef>
                          <a:spcPts val="0"/>
                        </a:spcBef>
                        <a:spcAft>
                          <a:spcPts val="0"/>
                        </a:spcAft>
                      </a:pPr>
                      <a:r>
                        <a:rPr lang="en-US" sz="1800" b="0" noProof="0" dirty="0">
                          <a:solidFill>
                            <a:schemeClr val="tx1"/>
                          </a:solidFill>
                          <a:effectLst/>
                        </a:rPr>
                        <a:t> </a:t>
                      </a:r>
                      <a:r>
                        <a:rPr lang="en-US" sz="1800" b="1" noProof="0" dirty="0">
                          <a:solidFill>
                            <a:schemeClr val="tx1"/>
                          </a:solidFill>
                          <a:effectLst/>
                        </a:rPr>
                        <a:t>OBJECTIVES:</a:t>
                      </a:r>
                    </a:p>
                    <a:p>
                      <a:pPr marL="0" marR="0">
                        <a:spcBef>
                          <a:spcPts val="0"/>
                        </a:spcBef>
                        <a:spcAft>
                          <a:spcPts val="0"/>
                        </a:spcAft>
                      </a:pPr>
                      <a:r>
                        <a:rPr lang="en-US" sz="1800" b="0" noProof="0" dirty="0">
                          <a:solidFill>
                            <a:schemeClr val="tx1"/>
                          </a:solidFill>
                          <a:effectLst/>
                          <a:latin typeface="+mn-lt"/>
                        </a:rPr>
                        <a:t>•Students will be able to find objects using a topographic map. </a:t>
                      </a:r>
                    </a:p>
                    <a:p>
                      <a:pPr marL="0" marR="0">
                        <a:spcBef>
                          <a:spcPts val="0"/>
                        </a:spcBef>
                        <a:spcAft>
                          <a:spcPts val="0"/>
                        </a:spcAft>
                      </a:pPr>
                      <a:r>
                        <a:rPr lang="en-US" sz="1800" b="0" noProof="0" dirty="0">
                          <a:solidFill>
                            <a:schemeClr val="tx1"/>
                          </a:solidFill>
                          <a:effectLst/>
                          <a:latin typeface="+mn-lt"/>
                        </a:rPr>
                        <a:t>• Students will learn to relate what they see to what is represented on a map.</a:t>
                      </a:r>
                    </a:p>
                    <a:p>
                      <a:pPr marL="0" marR="0">
                        <a:spcBef>
                          <a:spcPts val="0"/>
                        </a:spcBef>
                        <a:spcAft>
                          <a:spcPts val="0"/>
                        </a:spcAft>
                      </a:pPr>
                      <a:r>
                        <a:rPr lang="en-US" sz="1800" b="0" noProof="0" dirty="0">
                          <a:solidFill>
                            <a:schemeClr val="tx1"/>
                          </a:solidFill>
                          <a:effectLst/>
                          <a:latin typeface="+mn-lt"/>
                        </a:rPr>
                        <a:t>• Students will practice their English vocabulary and oral/listening competence.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02163558"/>
                  </a:ext>
                </a:extLst>
              </a:tr>
            </a:tbl>
          </a:graphicData>
        </a:graphic>
      </p:graphicFrame>
      <p:sp>
        <p:nvSpPr>
          <p:cNvPr id="16" name="Rectangle 15">
            <a:extLst>
              <a:ext uri="{FF2B5EF4-FFF2-40B4-BE49-F238E27FC236}">
                <a16:creationId xmlns:a16="http://schemas.microsoft.com/office/drawing/2014/main" id="{0393F1F4-35AB-3749-AAD9-BF721E6CC72D}"/>
              </a:ext>
            </a:extLst>
          </p:cNvPr>
          <p:cNvSpPr/>
          <p:nvPr/>
        </p:nvSpPr>
        <p:spPr>
          <a:xfrm>
            <a:off x="7825545" y="780830"/>
            <a:ext cx="2531699"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MATERIALS: </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marL="228600" indent="-228600"/>
            <a:r>
              <a:rPr lang="en-US" dirty="0">
                <a:latin typeface="Calibri" panose="020F0502020204030204" pitchFamily="34" charset="0"/>
                <a:ea typeface="Times New Roman" panose="02020603050405020304" pitchFamily="18" charset="0"/>
                <a:cs typeface="Times New Roman" panose="02020603050405020304" pitchFamily="18" charset="0"/>
              </a:rPr>
              <a:t>✔️ Map of Turull Forest</a:t>
            </a:r>
          </a:p>
          <a:p>
            <a:pPr marL="228600" indent="-228600"/>
            <a:r>
              <a:rPr lang="en-US" dirty="0">
                <a:latin typeface="Calibri" panose="020F0502020204030204" pitchFamily="34" charset="0"/>
                <a:ea typeface="Times New Roman" panose="02020603050405020304" pitchFamily="18" charset="0"/>
                <a:cs typeface="Times New Roman" panose="02020603050405020304" pitchFamily="18" charset="0"/>
              </a:rPr>
              <a:t>✔️ “Treasure”</a:t>
            </a:r>
          </a:p>
        </p:txBody>
      </p:sp>
      <p:sp>
        <p:nvSpPr>
          <p:cNvPr id="17" name="Rectangle 16">
            <a:extLst>
              <a:ext uri="{FF2B5EF4-FFF2-40B4-BE49-F238E27FC236}">
                <a16:creationId xmlns:a16="http://schemas.microsoft.com/office/drawing/2014/main" id="{F9B0C319-B5CC-A344-8008-C70EDF68C303}"/>
              </a:ext>
            </a:extLst>
          </p:cNvPr>
          <p:cNvSpPr/>
          <p:nvPr/>
        </p:nvSpPr>
        <p:spPr>
          <a:xfrm>
            <a:off x="186858" y="1787579"/>
            <a:ext cx="4963639" cy="646331"/>
          </a:xfrm>
          <a:prstGeom prst="rect">
            <a:avLst/>
          </a:prstGeom>
          <a:solidFill>
            <a:schemeClr val="accent6">
              <a:lumMod val="40000"/>
              <a:lumOff val="60000"/>
            </a:schemeClr>
          </a:solidFill>
          <a:ln w="34925">
            <a:solidFill>
              <a:schemeClr val="bg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AIM:  </a:t>
            </a:r>
            <a:r>
              <a:rPr lang="en-US" dirty="0">
                <a:latin typeface="Calibri" panose="020F0502020204030204" pitchFamily="34" charset="0"/>
                <a:cs typeface="Times New Roman" panose="02020603050405020304" pitchFamily="18" charset="0"/>
              </a:rPr>
              <a:t>For students to recognize maps as important tools for learning about a Forest.</a:t>
            </a:r>
            <a:endParaRPr lang="en-US" dirty="0"/>
          </a:p>
        </p:txBody>
      </p:sp>
      <p:sp>
        <p:nvSpPr>
          <p:cNvPr id="18" name="TextBox 17">
            <a:extLst>
              <a:ext uri="{FF2B5EF4-FFF2-40B4-BE49-F238E27FC236}">
                <a16:creationId xmlns:a16="http://schemas.microsoft.com/office/drawing/2014/main" id="{BE2F4F80-386D-4040-8420-74CCFF2266C9}"/>
              </a:ext>
            </a:extLst>
          </p:cNvPr>
          <p:cNvSpPr txBox="1"/>
          <p:nvPr/>
        </p:nvSpPr>
        <p:spPr>
          <a:xfrm>
            <a:off x="7852129" y="233538"/>
            <a:ext cx="1624163" cy="369332"/>
          </a:xfrm>
          <a:prstGeom prst="rect">
            <a:avLst/>
          </a:prstGeom>
          <a:solidFill>
            <a:schemeClr val="accent4">
              <a:lumMod val="40000"/>
              <a:lumOff val="60000"/>
            </a:schemeClr>
          </a:solidFill>
          <a:ln w="25400">
            <a:solidFill>
              <a:schemeClr val="bg1"/>
            </a:solidFill>
          </a:ln>
        </p:spPr>
        <p:txBody>
          <a:bodyPr wrap="none" rtlCol="0">
            <a:spAutoFit/>
          </a:bodyPr>
          <a:lstStyle/>
          <a:p>
            <a:r>
              <a:rPr lang="en-US" b="1" dirty="0"/>
              <a:t>22-25/03/2021</a:t>
            </a:r>
          </a:p>
        </p:txBody>
      </p:sp>
      <p:sp>
        <p:nvSpPr>
          <p:cNvPr id="11" name="Rectangle 10">
            <a:extLst>
              <a:ext uri="{FF2B5EF4-FFF2-40B4-BE49-F238E27FC236}">
                <a16:creationId xmlns:a16="http://schemas.microsoft.com/office/drawing/2014/main" id="{60219FA9-3AB4-DA4C-A9D9-BC0694184268}"/>
              </a:ext>
            </a:extLst>
          </p:cNvPr>
          <p:cNvSpPr/>
          <p:nvPr/>
        </p:nvSpPr>
        <p:spPr>
          <a:xfrm>
            <a:off x="6989688" y="1882121"/>
            <a:ext cx="4963638" cy="2031325"/>
          </a:xfrm>
          <a:prstGeom prst="rect">
            <a:avLst/>
          </a:prstGeom>
          <a:solidFill>
            <a:schemeClr val="accent6">
              <a:lumMod val="40000"/>
              <a:lumOff val="60000"/>
            </a:schemeClr>
          </a:solidFill>
          <a:ln w="34925">
            <a:solidFill>
              <a:schemeClr val="bg1"/>
            </a:solidFill>
          </a:ln>
        </p:spPr>
        <p:txBody>
          <a:bodyPr wrap="square">
            <a:spAutoFit/>
          </a:bodyPr>
          <a:lstStyle/>
          <a:p>
            <a:r>
              <a:rPr lang="en-US" b="1" dirty="0"/>
              <a:t>ACTIVITY: </a:t>
            </a:r>
            <a:r>
              <a:rPr lang="en-US" dirty="0"/>
              <a:t> Students will form 3 ”explorer” groups and through the use of a map will be asked to find a “treasure” represented on the map given. The first group to find the treasure will keep it. Groups have 15 minutes to perform the search. Instructor will assist and guide students in learning to read the map.</a:t>
            </a:r>
            <a:endParaRPr lang="es-ES" dirty="0"/>
          </a:p>
        </p:txBody>
      </p:sp>
      <p:pic>
        <p:nvPicPr>
          <p:cNvPr id="12" name="Picture 11">
            <a:extLst>
              <a:ext uri="{FF2B5EF4-FFF2-40B4-BE49-F238E27FC236}">
                <a16:creationId xmlns:a16="http://schemas.microsoft.com/office/drawing/2014/main" id="{3B379732-2C9D-624B-BD89-6D930B440B78}"/>
              </a:ext>
            </a:extLst>
          </p:cNvPr>
          <p:cNvPicPr>
            <a:picLocks noChangeAspect="1"/>
          </p:cNvPicPr>
          <p:nvPr/>
        </p:nvPicPr>
        <p:blipFill>
          <a:blip r:embed="rId3"/>
          <a:stretch>
            <a:fillRect/>
          </a:stretch>
        </p:blipFill>
        <p:spPr>
          <a:xfrm>
            <a:off x="1476011" y="4369138"/>
            <a:ext cx="4591831" cy="2310766"/>
          </a:xfrm>
          <a:prstGeom prst="rect">
            <a:avLst/>
          </a:prstGeom>
          <a:ln w="53975">
            <a:solidFill>
              <a:schemeClr val="tx1"/>
            </a:solidFill>
          </a:ln>
        </p:spPr>
      </p:pic>
      <p:pic>
        <p:nvPicPr>
          <p:cNvPr id="6" name="Picture 5">
            <a:extLst>
              <a:ext uri="{FF2B5EF4-FFF2-40B4-BE49-F238E27FC236}">
                <a16:creationId xmlns:a16="http://schemas.microsoft.com/office/drawing/2014/main" id="{8EA7EA00-ECEC-B649-8F0D-BAF8E29FE245}"/>
              </a:ext>
            </a:extLst>
          </p:cNvPr>
          <p:cNvPicPr>
            <a:picLocks noChangeAspect="1"/>
          </p:cNvPicPr>
          <p:nvPr/>
        </p:nvPicPr>
        <p:blipFill>
          <a:blip r:embed="rId4">
            <a:lum bright="-21000" contrast="47000"/>
          </a:blip>
          <a:stretch>
            <a:fillRect/>
          </a:stretch>
        </p:blipFill>
        <p:spPr>
          <a:xfrm>
            <a:off x="6945564" y="4130952"/>
            <a:ext cx="5051886" cy="2595406"/>
          </a:xfrm>
          <a:prstGeom prst="rect">
            <a:avLst/>
          </a:prstGeom>
          <a:ln w="41275">
            <a:solidFill>
              <a:schemeClr val="tx1"/>
            </a:solidFill>
          </a:ln>
        </p:spPr>
      </p:pic>
    </p:spTree>
    <p:extLst>
      <p:ext uri="{BB962C8B-B14F-4D97-AF65-F5344CB8AC3E}">
        <p14:creationId xmlns:p14="http://schemas.microsoft.com/office/powerpoint/2010/main" val="2121728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150</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This Week with Mr. Forest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with Mr. Forest</dc:title>
  <dc:creator>Jose Antonio Torralba</dc:creator>
  <cp:lastModifiedBy>Jose Antonio Torralba</cp:lastModifiedBy>
  <cp:revision>102</cp:revision>
  <cp:lastPrinted>2021-03-22T07:45:16Z</cp:lastPrinted>
  <dcterms:created xsi:type="dcterms:W3CDTF">2021-01-13T17:24:02Z</dcterms:created>
  <dcterms:modified xsi:type="dcterms:W3CDTF">2021-03-22T07:45:20Z</dcterms:modified>
</cp:coreProperties>
</file>