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jpeg" ContentType="image/jpeg"/>
  <Override PartName="/ppt/media/image3.tif" ContentType="image/tiff"/>
  <Override PartName="/ppt/media/image4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s/_rels/slide1.xml.rels" ContentType="application/vnd.openxmlformats-package.relationshi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2192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ca-ES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ca-E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>
            <a:noAutofit/>
          </a:bodyPr>
          <a:p>
            <a:pPr algn="ctr">
              <a:lnSpc>
                <a:spcPct val="90000"/>
              </a:lnSpc>
            </a:pPr>
            <a:r>
              <a:rPr b="0" lang="en-US" sz="6000" spc="-1" strike="noStrike">
                <a:solidFill>
                  <a:srgbClr val="000000"/>
                </a:solidFill>
                <a:latin typeface="Calibri Light"/>
              </a:rPr>
              <a:t>Click to edit Master title style</a:t>
            </a:r>
            <a:endParaRPr b="0" lang="es-ES" sz="6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7A57F0A3-B640-4CBF-BE9C-20A3185070E1}" type="datetime">
              <a:rPr b="0" lang="en-US" sz="1200" spc="-1" strike="noStrike">
                <a:solidFill>
                  <a:srgbClr val="8b8b8b"/>
                </a:solidFill>
                <a:latin typeface="Calibri"/>
              </a:rPr>
              <a:t>5/8/21</a:t>
            </a:fld>
            <a:endParaRPr b="0" lang="ca-ES" sz="12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ca-ES" sz="2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EB1BD237-75CA-4E2C-A263-EAA68805F7E5}" type="slidenum">
              <a:rPr b="0" lang="en-US" sz="1200" spc="-1" strike="noStrike">
                <a:solidFill>
                  <a:srgbClr val="8b8b8b"/>
                </a:solidFill>
                <a:latin typeface="Calibri"/>
              </a:rPr>
              <a:t>1</a:t>
            </a:fld>
            <a:endParaRPr b="0" lang="ca-ES" sz="12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3.tif"/><Relationship Id="rId3" Type="http://schemas.openxmlformats.org/officeDocument/2006/relationships/image" Target="../media/image4.jpeg"/><Relationship Id="rId4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Shape 1"/>
          <p:cNvSpPr txBox="1"/>
          <p:nvPr/>
        </p:nvSpPr>
        <p:spPr>
          <a:xfrm>
            <a:off x="161640" y="155160"/>
            <a:ext cx="7453080" cy="756720"/>
          </a:xfrm>
          <a:prstGeom prst="rect">
            <a:avLst/>
          </a:prstGeom>
          <a:solidFill>
            <a:srgbClr val="a9d18e"/>
          </a:solidFill>
          <a:ln w="25560">
            <a:solidFill>
              <a:srgbClr val="ffffff"/>
            </a:solidFill>
            <a:round/>
          </a:ln>
        </p:spPr>
        <p:txBody>
          <a:bodyPr anchor="b">
            <a:normAutofit fontScale="20000"/>
          </a:bodyPr>
          <a:p>
            <a:pPr algn="ctr">
              <a:lnSpc>
                <a:spcPct val="90000"/>
              </a:lnSpc>
            </a:pPr>
            <a:r>
              <a:rPr b="1" lang="en-US" sz="6000" spc="-1" strike="noStrike">
                <a:solidFill>
                  <a:srgbClr val="000000"/>
                </a:solidFill>
                <a:latin typeface="Calibri Light"/>
              </a:rPr>
              <a:t>This Week with Mr. Forest</a:t>
            </a:r>
            <a:endParaRPr b="0" lang="es-ES" sz="6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1" name="TextShape 2"/>
          <p:cNvSpPr txBox="1"/>
          <p:nvPr/>
        </p:nvSpPr>
        <p:spPr>
          <a:xfrm>
            <a:off x="186840" y="1036440"/>
            <a:ext cx="9642600" cy="626760"/>
          </a:xfrm>
          <a:prstGeom prst="rect">
            <a:avLst/>
          </a:prstGeom>
          <a:solidFill>
            <a:srgbClr val="ffe699"/>
          </a:solidFill>
          <a:ln w="25560">
            <a:solidFill>
              <a:srgbClr val="ffffff"/>
            </a:solidFill>
            <a:round/>
          </a:ln>
        </p:spPr>
        <p:txBody>
          <a:bodyPr>
            <a:normAutofit fontScale="61000"/>
          </a:bodyPr>
          <a:p>
            <a:pPr algn="ctr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1" lang="en-US" sz="3200" spc="-1" strike="noStrike">
                <a:solidFill>
                  <a:srgbClr val="000000"/>
                </a:solidFill>
                <a:latin typeface="Calibri"/>
              </a:rPr>
              <a:t>Students Learn to Pack a Backpack for an Outdoor Outing </a:t>
            </a:r>
            <a:endParaRPr b="0" lang="ca-ES" sz="3200" spc="-1" strike="noStrike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ca-ES" sz="3200" spc="-1" strike="noStrike">
              <a:latin typeface="Arial"/>
            </a:endParaRPr>
          </a:p>
        </p:txBody>
      </p:sp>
      <p:pic>
        <p:nvPicPr>
          <p:cNvPr id="42" name="Picture 4" descr=""/>
          <p:cNvPicPr/>
          <p:nvPr/>
        </p:nvPicPr>
        <p:blipFill>
          <a:blip r:embed="rId1"/>
          <a:stretch/>
        </p:blipFill>
        <p:spPr>
          <a:xfrm>
            <a:off x="10567440" y="233640"/>
            <a:ext cx="1429560" cy="1429560"/>
          </a:xfrm>
          <a:prstGeom prst="rect">
            <a:avLst/>
          </a:prstGeom>
          <a:ln w="31680">
            <a:solidFill>
              <a:schemeClr val="accent6">
                <a:lumMod val="50000"/>
              </a:schemeClr>
            </a:solidFill>
            <a:bevel/>
          </a:ln>
        </p:spPr>
      </p:pic>
      <p:graphicFrame>
        <p:nvGraphicFramePr>
          <p:cNvPr id="43" name="Table 3"/>
          <p:cNvGraphicFramePr/>
          <p:nvPr/>
        </p:nvGraphicFramePr>
        <p:xfrm>
          <a:off x="8840520" y="1858320"/>
          <a:ext cx="3156840" cy="2914200"/>
        </p:xfrm>
        <a:graphic>
          <a:graphicData uri="http://schemas.openxmlformats.org/drawingml/2006/table">
            <a:tbl>
              <a:tblPr/>
              <a:tblGrid>
                <a:gridCol w="3156840"/>
              </a:tblGrid>
              <a:tr h="2914560">
                <a:tc>
                  <a:txBody>
                    <a:bodyPr lIns="68400" rIns="6840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b="1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OBJECTIVES:</a:t>
                      </a:r>
                      <a:endParaRPr b="0" lang="ca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•</a:t>
                      </a: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Students will be able to pack </a:t>
                      </a:r>
                      <a:r>
                        <a:rPr b="0" i="1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correctly</a:t>
                      </a: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 a backpack for a 2-3 day trip</a:t>
                      </a:r>
                      <a:endParaRPr b="0" lang="ca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• </a:t>
                      </a: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Students will be able to group all materials and place them in backpack.</a:t>
                      </a:r>
                      <a:endParaRPr b="0" lang="ca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• </a:t>
                      </a: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Students will practice their English vocabulary and oral/listening competence.</a:t>
                      </a:r>
                      <a:endParaRPr b="0" lang="ca-ES" sz="1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c5e0b4"/>
                    </a:solidFill>
                  </a:tcPr>
                </a:tc>
              </a:tr>
            </a:tbl>
          </a:graphicData>
        </a:graphic>
      </p:graphicFrame>
      <p:sp>
        <p:nvSpPr>
          <p:cNvPr id="44" name="CustomShape 4"/>
          <p:cNvSpPr/>
          <p:nvPr/>
        </p:nvSpPr>
        <p:spPr>
          <a:xfrm>
            <a:off x="161640" y="2226960"/>
            <a:ext cx="2531160" cy="4479480"/>
          </a:xfrm>
          <a:prstGeom prst="rect">
            <a:avLst/>
          </a:prstGeom>
          <a:gradFill rotWithShape="0">
            <a:gsLst>
              <a:gs pos="0">
                <a:srgbClr val="f6f8fc"/>
              </a:gs>
              <a:gs pos="100000">
                <a:srgbClr val="abc0e4"/>
              </a:gs>
            </a:gsLst>
            <a:lin ang="5400000"/>
          </a:gradFill>
          <a:ln w="3492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MATERIALS: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 </a:t>
            </a:r>
            <a:endParaRPr b="0" lang="ca-ES" sz="1800" spc="-1" strike="noStrike">
              <a:latin typeface="Arial"/>
            </a:endParaRPr>
          </a:p>
          <a:p>
            <a:pPr marL="228600" indent="-228240">
              <a:lnSpc>
                <a:spcPct val="100000"/>
              </a:lnSpc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✔️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Backpacks (20-30 Lt.</a:t>
            </a:r>
            <a:endParaRPr b="0" lang="ca-ES" sz="1800" spc="-1" strike="noStrike">
              <a:latin typeface="Arial"/>
            </a:endParaRPr>
          </a:p>
          <a:p>
            <a:pPr marL="228600" indent="-228240">
              <a:lnSpc>
                <a:spcPct val="100000"/>
              </a:lnSpc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✔️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sleeping bag</a:t>
            </a:r>
            <a:endParaRPr b="0" lang="ca-ES" sz="1800" spc="-1" strike="noStrike">
              <a:latin typeface="Arial"/>
            </a:endParaRPr>
          </a:p>
          <a:p>
            <a:pPr marL="228600" indent="-228240">
              <a:lnSpc>
                <a:spcPct val="100000"/>
              </a:lnSpc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✔️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first Aid Kit</a:t>
            </a:r>
            <a:endParaRPr b="0" lang="ca-ES" sz="1800" spc="-1" strike="noStrike">
              <a:latin typeface="Arial"/>
            </a:endParaRPr>
          </a:p>
          <a:p>
            <a:pPr marL="228600" indent="-228240">
              <a:lnSpc>
                <a:spcPct val="100000"/>
              </a:lnSpc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✔️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Water (2-3 liters)</a:t>
            </a:r>
            <a:endParaRPr b="0" lang="ca-ES" sz="1800" spc="-1" strike="noStrike">
              <a:latin typeface="Arial"/>
            </a:endParaRPr>
          </a:p>
          <a:p>
            <a:pPr marL="228600" indent="-228240">
              <a:lnSpc>
                <a:spcPct val="100000"/>
              </a:lnSpc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✔️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Food</a:t>
            </a:r>
            <a:endParaRPr b="0" lang="ca-ES" sz="1800" spc="-1" strike="noStrike">
              <a:latin typeface="Arial"/>
            </a:endParaRPr>
          </a:p>
          <a:p>
            <a:pPr marL="228600" indent="-228240">
              <a:lnSpc>
                <a:spcPct val="100000"/>
              </a:lnSpc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✔️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Stove</a:t>
            </a:r>
            <a:endParaRPr b="0" lang="ca-ES" sz="1800" spc="-1" strike="noStrike">
              <a:latin typeface="Arial"/>
            </a:endParaRPr>
          </a:p>
          <a:p>
            <a:pPr marL="228600" indent="-228240">
              <a:lnSpc>
                <a:spcPct val="100000"/>
              </a:lnSpc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✔️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Fuel</a:t>
            </a:r>
            <a:endParaRPr b="0" lang="ca-ES" sz="1800" spc="-1" strike="noStrike">
              <a:latin typeface="Arial"/>
            </a:endParaRPr>
          </a:p>
          <a:p>
            <a:pPr marL="228600" indent="-228240">
              <a:lnSpc>
                <a:spcPct val="100000"/>
              </a:lnSpc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✔️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Pans</a:t>
            </a:r>
            <a:endParaRPr b="0" lang="ca-ES" sz="1800" spc="-1" strike="noStrike">
              <a:latin typeface="Arial"/>
            </a:endParaRPr>
          </a:p>
          <a:p>
            <a:pPr marL="228600" indent="-228240">
              <a:lnSpc>
                <a:spcPct val="100000"/>
              </a:lnSpc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✔️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Clothing</a:t>
            </a:r>
            <a:endParaRPr b="0" lang="ca-ES" sz="1800" spc="-1" strike="noStrike">
              <a:latin typeface="Arial"/>
            </a:endParaRPr>
          </a:p>
          <a:p>
            <a:pPr marL="228600" indent="-228240">
              <a:lnSpc>
                <a:spcPct val="100000"/>
              </a:lnSpc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✔️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Survival kit</a:t>
            </a:r>
            <a:endParaRPr b="0" lang="ca-ES" sz="1800" spc="-1" strike="noStrike">
              <a:latin typeface="Arial"/>
            </a:endParaRPr>
          </a:p>
          <a:p>
            <a:pPr marL="228600" indent="-228240">
              <a:lnSpc>
                <a:spcPct val="100000"/>
              </a:lnSpc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✔️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Light</a:t>
            </a:r>
            <a:endParaRPr b="0" lang="ca-ES" sz="1800" spc="-1" strike="noStrike">
              <a:latin typeface="Arial"/>
            </a:endParaRPr>
          </a:p>
          <a:p>
            <a:pPr marL="228600" indent="-228240">
              <a:lnSpc>
                <a:spcPct val="100000"/>
              </a:lnSpc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✔️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Topographic  maps</a:t>
            </a:r>
            <a:endParaRPr b="0" lang="ca-ES" sz="1800" spc="-1" strike="noStrike">
              <a:latin typeface="Arial"/>
            </a:endParaRPr>
          </a:p>
          <a:p>
            <a:pPr marL="228600" indent="-228240">
              <a:lnSpc>
                <a:spcPct val="100000"/>
              </a:lnSpc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✔️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Mat</a:t>
            </a:r>
            <a:endParaRPr b="0" lang="ca-ES" sz="1800" spc="-1" strike="noStrike">
              <a:latin typeface="Arial"/>
            </a:endParaRPr>
          </a:p>
          <a:p>
            <a:pPr marL="228600" indent="-228240">
              <a:lnSpc>
                <a:spcPct val="100000"/>
              </a:lnSpc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✔️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tent</a:t>
            </a:r>
            <a:endParaRPr b="0" lang="ca-ES" sz="1800" spc="-1" strike="noStrike">
              <a:latin typeface="Arial"/>
            </a:endParaRPr>
          </a:p>
          <a:p>
            <a:pPr marL="228600" indent="-228240">
              <a:lnSpc>
                <a:spcPct val="100000"/>
              </a:lnSpc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✔️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other material</a:t>
            </a:r>
            <a:endParaRPr b="0" lang="ca-ES" sz="1800" spc="-1" strike="noStrike">
              <a:latin typeface="Arial"/>
            </a:endParaRPr>
          </a:p>
        </p:txBody>
      </p:sp>
      <p:sp>
        <p:nvSpPr>
          <p:cNvPr id="45" name="CustomShape 5"/>
          <p:cNvSpPr/>
          <p:nvPr/>
        </p:nvSpPr>
        <p:spPr>
          <a:xfrm>
            <a:off x="186840" y="1787400"/>
            <a:ext cx="8283600" cy="3646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4920">
            <a:solidFill>
              <a:schemeClr val="bg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AIM: 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For students to identify the essential elements to “live” in the Forest for 2-3 days</a:t>
            </a:r>
            <a:endParaRPr b="0" lang="ca-ES" sz="1800" spc="-1" strike="noStrike">
              <a:latin typeface="Arial"/>
            </a:endParaRPr>
          </a:p>
        </p:txBody>
      </p:sp>
      <p:sp>
        <p:nvSpPr>
          <p:cNvPr id="46" name="CustomShape 6"/>
          <p:cNvSpPr/>
          <p:nvPr/>
        </p:nvSpPr>
        <p:spPr>
          <a:xfrm>
            <a:off x="7784280" y="149040"/>
            <a:ext cx="1372680" cy="36468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560">
            <a:solidFill>
              <a:schemeClr val="bg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6-9/04/2021</a:t>
            </a:r>
            <a:endParaRPr b="0" lang="ca-ES" sz="1800" spc="-1" strike="noStrike">
              <a:latin typeface="Arial"/>
            </a:endParaRPr>
          </a:p>
        </p:txBody>
      </p:sp>
      <p:sp>
        <p:nvSpPr>
          <p:cNvPr id="47" name="CustomShape 7"/>
          <p:cNvSpPr/>
          <p:nvPr/>
        </p:nvSpPr>
        <p:spPr>
          <a:xfrm>
            <a:off x="2793600" y="4632480"/>
            <a:ext cx="3291840" cy="14619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4920">
            <a:solidFill>
              <a:schemeClr val="bg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ACTIVITY: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  Instructor shows how to pack a backpack using an effective weight distribution for a child/youth b/ween 7-12 years old. Students practice the skill. </a:t>
            </a:r>
            <a:endParaRPr b="0" lang="ca-ES" sz="1800" spc="-1" strike="noStrike">
              <a:latin typeface="Arial"/>
            </a:endParaRPr>
          </a:p>
        </p:txBody>
      </p:sp>
      <p:pic>
        <p:nvPicPr>
          <p:cNvPr id="48" name="Picture 6" descr=""/>
          <p:cNvPicPr/>
          <p:nvPr/>
        </p:nvPicPr>
        <p:blipFill>
          <a:blip r:embed="rId2"/>
          <a:stretch/>
        </p:blipFill>
        <p:spPr>
          <a:xfrm>
            <a:off x="6234840" y="2340720"/>
            <a:ext cx="2479680" cy="3099600"/>
          </a:xfrm>
          <a:prstGeom prst="rect">
            <a:avLst/>
          </a:prstGeom>
          <a:ln w="38160">
            <a:solidFill>
              <a:schemeClr val="tx1"/>
            </a:solidFill>
            <a:round/>
          </a:ln>
        </p:spPr>
      </p:pic>
      <p:sp>
        <p:nvSpPr>
          <p:cNvPr id="49" name="CustomShape 8"/>
          <p:cNvSpPr/>
          <p:nvPr/>
        </p:nvSpPr>
        <p:spPr>
          <a:xfrm>
            <a:off x="9000720" y="5051160"/>
            <a:ext cx="2795760" cy="1461240"/>
          </a:xfrm>
          <a:prstGeom prst="rect">
            <a:avLst/>
          </a:prstGeom>
          <a:solidFill>
            <a:schemeClr val="bg1"/>
          </a:solidFill>
          <a:ln w="3816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indent="-216000">
              <a:lnSpc>
                <a:spcPct val="100000"/>
              </a:lnSpc>
              <a:buClr>
                <a:srgbClr val="434c51"/>
              </a:buClr>
              <a:buFont typeface="Arial"/>
              <a:buChar char="•"/>
            </a:pPr>
            <a:r>
              <a:rPr b="1" lang="es-ES" sz="1800" spc="-1" strike="noStrike">
                <a:solidFill>
                  <a:srgbClr val="434c51"/>
                </a:solidFill>
                <a:latin typeface="Open Sans"/>
              </a:rPr>
              <a:t>2-4 years old: </a:t>
            </a:r>
            <a:r>
              <a:rPr b="0" lang="es-ES" sz="1800" spc="-1" strike="noStrike">
                <a:solidFill>
                  <a:srgbClr val="434c51"/>
                </a:solidFill>
                <a:latin typeface="Open Sans"/>
              </a:rPr>
              <a:t>Under 10L</a:t>
            </a:r>
            <a:endParaRPr b="0" lang="ca-ES" sz="1800" spc="-1" strike="noStrike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434c51"/>
              </a:buClr>
              <a:buFont typeface="Arial"/>
              <a:buChar char="•"/>
            </a:pPr>
            <a:r>
              <a:rPr b="1" lang="es-ES" sz="1800" spc="-1" strike="noStrike">
                <a:solidFill>
                  <a:srgbClr val="434c51"/>
                </a:solidFill>
                <a:latin typeface="Open Sans"/>
              </a:rPr>
              <a:t>4-7 years old: </a:t>
            </a:r>
            <a:r>
              <a:rPr b="0" lang="es-ES" sz="1800" spc="-1" strike="noStrike">
                <a:solidFill>
                  <a:srgbClr val="434c51"/>
                </a:solidFill>
                <a:latin typeface="Open Sans"/>
              </a:rPr>
              <a:t>10-20L</a:t>
            </a:r>
            <a:endParaRPr b="0" lang="ca-ES" sz="1800" spc="-1" strike="noStrike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434c51"/>
              </a:buClr>
              <a:buFont typeface="Arial"/>
              <a:buChar char="•"/>
            </a:pPr>
            <a:r>
              <a:rPr b="1" lang="es-ES" sz="1800" spc="-1" strike="noStrike">
                <a:solidFill>
                  <a:srgbClr val="434c51"/>
                </a:solidFill>
                <a:latin typeface="Open Sans"/>
              </a:rPr>
              <a:t>7-10 years old: </a:t>
            </a:r>
            <a:r>
              <a:rPr b="0" lang="es-ES" sz="1800" spc="-1" strike="noStrike">
                <a:solidFill>
                  <a:srgbClr val="434c51"/>
                </a:solidFill>
                <a:latin typeface="Open Sans"/>
              </a:rPr>
              <a:t>18-30L</a:t>
            </a:r>
            <a:endParaRPr b="0" lang="ca-ES" sz="1800" spc="-1" strike="noStrike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434c51"/>
              </a:buClr>
              <a:buFont typeface="Arial"/>
              <a:buChar char="•"/>
            </a:pPr>
            <a:r>
              <a:rPr b="1" lang="es-ES" sz="1800" spc="-1" strike="noStrike">
                <a:solidFill>
                  <a:srgbClr val="434c51"/>
                </a:solidFill>
                <a:latin typeface="Open Sans"/>
              </a:rPr>
              <a:t>10-17 years old: </a:t>
            </a:r>
            <a:r>
              <a:rPr b="0" lang="es-ES" sz="1800" spc="-1" strike="noStrike">
                <a:solidFill>
                  <a:srgbClr val="434c51"/>
                </a:solidFill>
                <a:latin typeface="Open Sans"/>
              </a:rPr>
              <a:t>30+L</a:t>
            </a:r>
            <a:endParaRPr b="0" lang="ca-ES" sz="1800" spc="-1" strike="noStrike">
              <a:latin typeface="Arial"/>
            </a:endParaRPr>
          </a:p>
        </p:txBody>
      </p:sp>
      <p:sp>
        <p:nvSpPr>
          <p:cNvPr id="50" name="CustomShape 9"/>
          <p:cNvSpPr/>
          <p:nvPr/>
        </p:nvSpPr>
        <p:spPr>
          <a:xfrm>
            <a:off x="2790360" y="6293520"/>
            <a:ext cx="5311800" cy="364680"/>
          </a:xfrm>
          <a:prstGeom prst="rect">
            <a:avLst/>
          </a:prstGeom>
          <a:solidFill>
            <a:schemeClr val="accent6"/>
          </a:solidFill>
          <a:ln w="3816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https://www.youtube.com/watch?v=xeFpxG9-1Cw</a:t>
            </a:r>
            <a:endParaRPr b="0" lang="ca-ES" sz="1800" spc="-1" strike="noStrike">
              <a:latin typeface="Arial"/>
            </a:endParaRPr>
          </a:p>
        </p:txBody>
      </p:sp>
      <p:pic>
        <p:nvPicPr>
          <p:cNvPr id="51" name="Picture 12" descr=""/>
          <p:cNvPicPr/>
          <p:nvPr/>
        </p:nvPicPr>
        <p:blipFill>
          <a:blip r:embed="rId3"/>
          <a:stretch/>
        </p:blipFill>
        <p:spPr>
          <a:xfrm>
            <a:off x="2790360" y="2292120"/>
            <a:ext cx="3295440" cy="2196720"/>
          </a:xfrm>
          <a:prstGeom prst="rect">
            <a:avLst/>
          </a:prstGeom>
          <a:ln w="38160">
            <a:solidFill>
              <a:schemeClr val="tx1"/>
            </a:solidFill>
            <a:round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893</TotalTime>
  <Application>LibreOffice/6.4.7.2$Linux_X86_64 LibreOffice_project/40$Build-2</Application>
  <Words>199</Words>
  <Paragraphs>30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2021-01-13T17:24:02Z</dcterms:created>
  <dc:creator>Jose Antonio Torralba</dc:creator>
  <dc:description/>
  <dc:language>ca-ES</dc:language>
  <cp:lastModifiedBy>Xavier de Pedro</cp:lastModifiedBy>
  <cp:lastPrinted>2021-03-22T07:45:16Z</cp:lastPrinted>
  <dcterms:modified xsi:type="dcterms:W3CDTF">2021-05-08T19:37:29Z</dcterms:modified>
  <cp:revision>112</cp:revision>
  <dc:subject/>
  <dc:title>This Week with Mr. Forest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16.0016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Widescreen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1</vt:i4>
  </property>
</Properties>
</file>