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_rels/slideMaster1.xml.rels" ContentType="application/vnd.openxmlformats-package.relationship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_rels/presentation.xml.rels" ContentType="application/vnd.openxmlformats-package.relationshi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_rels/slideLayout12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1.xml.rels" ContentType="application/vnd.openxmlformats-package.relationships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media/image1.png" ContentType="image/png"/>
  <Override PartName="/ppt/media/image3.jpeg" ContentType="image/jpeg"/>
  <Override PartName="/ppt/media/image2.jpeg" ContentType="image/jpeg"/>
  <Override PartName="/ppt/media/image4.jpeg" ContentType="image/jpeg"/>
  <Override PartName="/ppt/media/image5.jpeg" ContentType="image/jpeg"/>
  <Override PartName="/ppt/slides/_rels/slide1.xml.rels" ContentType="application/vnd.openxmlformats-package.relationships+xml"/>
  <Override PartName="/ppt/slides/slide1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</p:sldIdLst>
  <p:sldSz cx="12192000" cy="6858000"/>
  <p:notesSz cx="7559675" cy="10691812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s-E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s-E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s-E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s-E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ca-ES" sz="32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s-E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s-E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s-ES" sz="1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1523880" y="1122480"/>
            <a:ext cx="9143640" cy="110667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ca-ES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s-E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s-E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s-E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</p:spPr>
        <p:txBody>
          <a:bodyPr anchor="b">
            <a:noAutofit/>
          </a:bodyPr>
          <a:p>
            <a:pPr algn="ctr">
              <a:lnSpc>
                <a:spcPct val="90000"/>
              </a:lnSpc>
            </a:pPr>
            <a:r>
              <a:rPr b="0" lang="en-US" sz="6000" spc="-1" strike="noStrike">
                <a:solidFill>
                  <a:srgbClr val="000000"/>
                </a:solidFill>
                <a:latin typeface="Calibri Light"/>
              </a:rPr>
              <a:t>Click to edit Master title style</a:t>
            </a:r>
            <a:endParaRPr b="0" lang="es-ES" sz="60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dt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</p:spPr>
        <p:txBody>
          <a:bodyPr anchor="ctr">
            <a:noAutofit/>
          </a:bodyPr>
          <a:p>
            <a:pPr>
              <a:lnSpc>
                <a:spcPct val="100000"/>
              </a:lnSpc>
            </a:pPr>
            <a:fld id="{DB6CE026-189E-4977-B4F2-73C6E5D79CBA}" type="datetime">
              <a:rPr b="0" lang="en-US" sz="1200" spc="-1" strike="noStrike">
                <a:solidFill>
                  <a:srgbClr val="8b8b8b"/>
                </a:solidFill>
                <a:latin typeface="Calibri"/>
              </a:rPr>
              <a:t>5/8/21</a:t>
            </a:fld>
            <a:endParaRPr b="0" lang="ca-ES" sz="1200" spc="-1" strike="noStrike"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ftr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</p:spPr>
        <p:txBody>
          <a:bodyPr anchor="ctr">
            <a:noAutofit/>
          </a:bodyPr>
          <a:p>
            <a:endParaRPr b="0" lang="ca-ES" sz="2400" spc="-1" strike="noStrike"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sldNum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</p:spPr>
        <p:txBody>
          <a:bodyPr anchor="ctr">
            <a:noAutofit/>
          </a:bodyPr>
          <a:p>
            <a:pPr algn="r">
              <a:lnSpc>
                <a:spcPct val="100000"/>
              </a:lnSpc>
            </a:pPr>
            <a:fld id="{FA994221-0358-46C5-A82B-2E678B31382A}" type="slidenum">
              <a:rPr b="0" lang="en-US" sz="1200" spc="-1" strike="noStrike">
                <a:solidFill>
                  <a:srgbClr val="8b8b8b"/>
                </a:solidFill>
                <a:latin typeface="Calibri"/>
              </a:rPr>
              <a:t>1</a:t>
            </a:fld>
            <a:endParaRPr b="0" lang="ca-ES" sz="1200" spc="-1" strike="noStrike"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2800" spc="-1" strike="noStrike">
                <a:solidFill>
                  <a:srgbClr val="000000"/>
                </a:solidFill>
                <a:latin typeface="Calibri"/>
              </a:rPr>
              <a:t>Feu clic per a editar el format del text de l'esquema</a:t>
            </a:r>
            <a:endParaRPr b="0" lang="es-ES" sz="2800" spc="-1" strike="noStrike">
              <a:solidFill>
                <a:srgbClr val="000000"/>
              </a:solidFill>
              <a:latin typeface="Calibri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s-ES" sz="2000" spc="-1" strike="noStrike">
                <a:solidFill>
                  <a:srgbClr val="000000"/>
                </a:solidFill>
                <a:latin typeface="Calibri"/>
              </a:rPr>
              <a:t>Segon nivell d'esquema</a:t>
            </a:r>
            <a:endParaRPr b="0" lang="es-ES" sz="2000" spc="-1" strike="noStrike">
              <a:solidFill>
                <a:srgbClr val="000000"/>
              </a:solidFill>
              <a:latin typeface="Calibri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1800" spc="-1" strike="noStrike">
                <a:solidFill>
                  <a:srgbClr val="000000"/>
                </a:solidFill>
                <a:latin typeface="Calibri"/>
              </a:rPr>
              <a:t>Tercer nivell d'esquema</a:t>
            </a:r>
            <a:endParaRPr b="0" lang="es-ES" sz="1800" spc="-1" strike="noStrike">
              <a:solidFill>
                <a:srgbClr val="000000"/>
              </a:solidFill>
              <a:latin typeface="Calibri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s-ES" sz="1800" spc="-1" strike="noStrike">
                <a:solidFill>
                  <a:srgbClr val="000000"/>
                </a:solidFill>
                <a:latin typeface="Calibri"/>
              </a:rPr>
              <a:t>Quart nivell d'esquema</a:t>
            </a:r>
            <a:endParaRPr b="0" lang="es-ES" sz="1800" spc="-1" strike="noStrike">
              <a:solidFill>
                <a:srgbClr val="000000"/>
              </a:solidFill>
              <a:latin typeface="Calibri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2000" spc="-1" strike="noStrike">
                <a:solidFill>
                  <a:srgbClr val="000000"/>
                </a:solidFill>
                <a:latin typeface="Calibri"/>
              </a:rPr>
              <a:t>Cinquè nivell d'esquema</a:t>
            </a:r>
            <a:endParaRPr b="0" lang="es-ES" sz="2000" spc="-1" strike="noStrike">
              <a:solidFill>
                <a:srgbClr val="000000"/>
              </a:solidFill>
              <a:latin typeface="Calibri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2000" spc="-1" strike="noStrike">
                <a:solidFill>
                  <a:srgbClr val="000000"/>
                </a:solidFill>
                <a:latin typeface="Calibri"/>
              </a:rPr>
              <a:t>Sisè nivell d'esquema</a:t>
            </a:r>
            <a:endParaRPr b="0" lang="es-ES" sz="2000" spc="-1" strike="noStrike">
              <a:solidFill>
                <a:srgbClr val="000000"/>
              </a:solidFill>
              <a:latin typeface="Calibri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2000" spc="-1" strike="noStrike">
                <a:solidFill>
                  <a:srgbClr val="000000"/>
                </a:solidFill>
                <a:latin typeface="Calibri"/>
              </a:rPr>
              <a:t>Setè nivell d'esquema</a:t>
            </a:r>
            <a:endParaRPr b="0" lang="es-ES" sz="20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image" Target="../media/image2.jpeg"/><Relationship Id="rId3" Type="http://schemas.openxmlformats.org/officeDocument/2006/relationships/image" Target="../media/image3.jpeg"/><Relationship Id="rId4" Type="http://schemas.openxmlformats.org/officeDocument/2006/relationships/image" Target="../media/image4.jpeg"/><Relationship Id="rId5" Type="http://schemas.openxmlformats.org/officeDocument/2006/relationships/image" Target="../media/image5.jpeg"/><Relationship Id="rId6" Type="http://schemas.openxmlformats.org/officeDocument/2006/relationships/slideLayout" Target="../slideLayouts/slideLayout2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tile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Shape 1"/>
          <p:cNvSpPr txBox="1"/>
          <p:nvPr/>
        </p:nvSpPr>
        <p:spPr>
          <a:xfrm>
            <a:off x="161640" y="224640"/>
            <a:ext cx="7453080" cy="756720"/>
          </a:xfrm>
          <a:prstGeom prst="rect">
            <a:avLst/>
          </a:prstGeom>
          <a:solidFill>
            <a:srgbClr val="a9d18e"/>
          </a:solidFill>
          <a:ln>
            <a:noFill/>
          </a:ln>
        </p:spPr>
        <p:txBody>
          <a:bodyPr anchor="b">
            <a:normAutofit fontScale="20000"/>
          </a:bodyPr>
          <a:p>
            <a:pPr algn="ctr">
              <a:lnSpc>
                <a:spcPct val="90000"/>
              </a:lnSpc>
            </a:pPr>
            <a:r>
              <a:rPr b="1" lang="en-US" sz="6000" spc="-1" strike="noStrike">
                <a:solidFill>
                  <a:srgbClr val="000000"/>
                </a:solidFill>
                <a:latin typeface="Calibri Light"/>
              </a:rPr>
              <a:t>This Week with Mr. Forest</a:t>
            </a:r>
            <a:endParaRPr b="0" lang="es-ES" sz="60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2" name="TextShape 2"/>
          <p:cNvSpPr txBox="1"/>
          <p:nvPr/>
        </p:nvSpPr>
        <p:spPr>
          <a:xfrm>
            <a:off x="161640" y="1117800"/>
            <a:ext cx="8435520" cy="503640"/>
          </a:xfrm>
          <a:prstGeom prst="rect">
            <a:avLst/>
          </a:prstGeom>
          <a:solidFill>
            <a:srgbClr val="ffe699"/>
          </a:solidFill>
          <a:ln>
            <a:noFill/>
          </a:ln>
        </p:spPr>
        <p:txBody>
          <a:bodyPr>
            <a:normAutofit fontScale="47000"/>
          </a:bodyPr>
          <a:p>
            <a:pPr algn="ctr">
              <a:lnSpc>
                <a:spcPct val="90000"/>
              </a:lnSpc>
              <a:spcBef>
                <a:spcPts val="1001"/>
              </a:spcBef>
              <a:tabLst>
                <a:tab algn="l" pos="0"/>
              </a:tabLst>
            </a:pPr>
            <a:r>
              <a:rPr b="1" lang="en-US" sz="2900" spc="-1" strike="noStrike">
                <a:solidFill>
                  <a:srgbClr val="000000"/>
                </a:solidFill>
                <a:latin typeface="Calibri"/>
              </a:rPr>
              <a:t>Using Forest Materials to Create Decorations for the Holidays</a:t>
            </a:r>
            <a:endParaRPr b="0" lang="ca-ES" sz="2900" spc="-1" strike="noStrike">
              <a:latin typeface="Arial"/>
            </a:endParaRPr>
          </a:p>
          <a:p>
            <a:pPr algn="ctr">
              <a:lnSpc>
                <a:spcPct val="90000"/>
              </a:lnSpc>
              <a:spcBef>
                <a:spcPts val="1001"/>
              </a:spcBef>
              <a:tabLst>
                <a:tab algn="l" pos="0"/>
              </a:tabLst>
            </a:pPr>
            <a:endParaRPr b="0" lang="ca-ES" sz="2900" spc="-1" strike="noStrike">
              <a:latin typeface="Arial"/>
            </a:endParaRPr>
          </a:p>
          <a:p>
            <a:pPr algn="ctr">
              <a:lnSpc>
                <a:spcPct val="90000"/>
              </a:lnSpc>
              <a:spcBef>
                <a:spcPts val="1001"/>
              </a:spcBef>
              <a:tabLst>
                <a:tab algn="l" pos="0"/>
              </a:tabLst>
            </a:pPr>
            <a:endParaRPr b="0" lang="ca-ES" sz="2900" spc="-1" strike="noStrike">
              <a:latin typeface="Arial"/>
            </a:endParaRPr>
          </a:p>
        </p:txBody>
      </p:sp>
      <p:pic>
        <p:nvPicPr>
          <p:cNvPr id="43" name="Picture 4" descr=""/>
          <p:cNvPicPr/>
          <p:nvPr/>
        </p:nvPicPr>
        <p:blipFill>
          <a:blip r:embed="rId2"/>
          <a:stretch/>
        </p:blipFill>
        <p:spPr>
          <a:xfrm>
            <a:off x="10540080" y="226080"/>
            <a:ext cx="1429560" cy="1429560"/>
          </a:xfrm>
          <a:prstGeom prst="rect">
            <a:avLst/>
          </a:prstGeom>
          <a:ln w="31680">
            <a:solidFill>
              <a:schemeClr val="accent6">
                <a:lumMod val="50000"/>
              </a:schemeClr>
            </a:solidFill>
            <a:bevel/>
          </a:ln>
        </p:spPr>
      </p:pic>
      <p:graphicFrame>
        <p:nvGraphicFramePr>
          <p:cNvPr id="44" name="Table 3"/>
          <p:cNvGraphicFramePr/>
          <p:nvPr/>
        </p:nvGraphicFramePr>
        <p:xfrm>
          <a:off x="161640" y="2463480"/>
          <a:ext cx="10956600" cy="1159920"/>
        </p:xfrm>
        <a:graphic>
          <a:graphicData uri="http://schemas.openxmlformats.org/drawingml/2006/table">
            <a:tbl>
              <a:tblPr/>
              <a:tblGrid>
                <a:gridCol w="10956600"/>
              </a:tblGrid>
              <a:tr h="1160280">
                <a:tc>
                  <a:txBody>
                    <a:bodyPr lIns="68400" rIns="68400" tIns="0" bIns="0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r>
                        <a:rPr b="1" lang="en-US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OBJECTIVES:</a:t>
                      </a:r>
                      <a:endParaRPr b="0" lang="ca-ES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•</a:t>
                      </a: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Students will learn how to construct a natural bird feeding station.</a:t>
                      </a:r>
                      <a:endParaRPr b="0" lang="ca-ES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• </a:t>
                      </a: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Students will practice their English vocabulary and oral competence.</a:t>
                      </a:r>
                      <a:endParaRPr b="0" lang="ca-ES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• </a:t>
                      </a: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Students will understand the cyclic nature of forests (how food is produced and consumed  in the forest).</a:t>
                      </a:r>
                      <a:endParaRPr b="0" lang="ca-ES" sz="1800" spc="-1" strike="noStrike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c5e0b4"/>
                    </a:solidFill>
                  </a:tcPr>
                </a:tc>
              </a:tr>
            </a:tbl>
          </a:graphicData>
        </a:graphic>
      </p:graphicFrame>
      <p:sp>
        <p:nvSpPr>
          <p:cNvPr id="45" name="CustomShape 4"/>
          <p:cNvSpPr/>
          <p:nvPr/>
        </p:nvSpPr>
        <p:spPr>
          <a:xfrm>
            <a:off x="161640" y="3721680"/>
            <a:ext cx="3038400" cy="2833560"/>
          </a:xfrm>
          <a:prstGeom prst="rect">
            <a:avLst/>
          </a:prstGeom>
          <a:gradFill rotWithShape="0">
            <a:gsLst>
              <a:gs pos="0">
                <a:srgbClr val="f6f8fc"/>
              </a:gs>
              <a:gs pos="100000">
                <a:srgbClr val="abc0e4"/>
              </a:gs>
            </a:gsLst>
            <a:lin ang="5400000"/>
          </a:gra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1" lang="en-US" sz="1800" spc="-1" strike="noStrike">
                <a:solidFill>
                  <a:srgbClr val="000000"/>
                </a:solidFill>
                <a:latin typeface="Calibri"/>
                <a:ea typeface="Times New Roman"/>
              </a:rPr>
              <a:t>MATERIALS: </a:t>
            </a:r>
            <a:endParaRPr b="0" lang="ca-E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1800" spc="-1" strike="noStrike">
                <a:solidFill>
                  <a:srgbClr val="000000"/>
                </a:solidFill>
                <a:latin typeface="Calibri"/>
                <a:ea typeface="Times New Roman"/>
              </a:rPr>
              <a:t>• </a:t>
            </a:r>
            <a:r>
              <a:rPr b="0" lang="en-US" sz="1800" spc="-1" strike="noStrike">
                <a:solidFill>
                  <a:srgbClr val="000000"/>
                </a:solidFill>
                <a:latin typeface="Calibri"/>
                <a:ea typeface="Times New Roman"/>
              </a:rPr>
              <a:t>Bags for collection</a:t>
            </a:r>
            <a:endParaRPr b="0" lang="ca-E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1800" spc="-1" strike="noStrike">
                <a:solidFill>
                  <a:srgbClr val="000000"/>
                </a:solidFill>
                <a:latin typeface="Calibri"/>
                <a:ea typeface="Times New Roman"/>
              </a:rPr>
              <a:t>• </a:t>
            </a:r>
            <a:r>
              <a:rPr b="0" lang="en-US" sz="1800" spc="-1" strike="noStrike">
                <a:solidFill>
                  <a:srgbClr val="000000"/>
                </a:solidFill>
                <a:latin typeface="Calibri"/>
                <a:ea typeface="Times New Roman"/>
              </a:rPr>
              <a:t>Glue</a:t>
            </a:r>
            <a:endParaRPr b="0" lang="ca-E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1800" spc="-1" strike="noStrike">
                <a:solidFill>
                  <a:srgbClr val="000000"/>
                </a:solidFill>
                <a:latin typeface="Calibri"/>
                <a:ea typeface="Times New Roman"/>
              </a:rPr>
              <a:t>• </a:t>
            </a:r>
            <a:r>
              <a:rPr b="0" lang="en-US" sz="1800" spc="-1" strike="noStrike">
                <a:solidFill>
                  <a:srgbClr val="000000"/>
                </a:solidFill>
                <a:latin typeface="Calibri"/>
                <a:ea typeface="Times New Roman"/>
              </a:rPr>
              <a:t>Holiday lights</a:t>
            </a:r>
            <a:endParaRPr b="0" lang="ca-E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1800" spc="-1" strike="noStrike">
                <a:solidFill>
                  <a:srgbClr val="000000"/>
                </a:solidFill>
                <a:latin typeface="Calibri"/>
                <a:ea typeface="Times New Roman"/>
              </a:rPr>
              <a:t>• </a:t>
            </a:r>
            <a:r>
              <a:rPr b="0" lang="en-US" sz="1800" spc="-1" strike="noStrike">
                <a:solidFill>
                  <a:srgbClr val="000000"/>
                </a:solidFill>
                <a:latin typeface="Calibri"/>
                <a:ea typeface="Times New Roman"/>
              </a:rPr>
              <a:t>cord for trees</a:t>
            </a:r>
            <a:endParaRPr b="0" lang="ca-E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1800" spc="-1" strike="noStrike">
                <a:solidFill>
                  <a:srgbClr val="000000"/>
                </a:solidFill>
                <a:latin typeface="Calibri"/>
                <a:ea typeface="Times New Roman"/>
              </a:rPr>
              <a:t>• </a:t>
            </a:r>
            <a:r>
              <a:rPr b="0" lang="en-US" sz="1800" spc="-1" strike="noStrike">
                <a:solidFill>
                  <a:srgbClr val="000000"/>
                </a:solidFill>
                <a:latin typeface="Calibri"/>
                <a:ea typeface="Times New Roman"/>
              </a:rPr>
              <a:t>10cm x 30cm tree trunk (tío)</a:t>
            </a:r>
            <a:endParaRPr b="0" lang="ca-E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1800" spc="-1" strike="noStrike">
                <a:solidFill>
                  <a:srgbClr val="000000"/>
                </a:solidFill>
                <a:latin typeface="Calibri"/>
                <a:ea typeface="Times New Roman"/>
              </a:rPr>
              <a:t>• </a:t>
            </a:r>
            <a:r>
              <a:rPr b="0" lang="en-US" sz="1800" spc="-1" strike="noStrike">
                <a:solidFill>
                  <a:srgbClr val="000000"/>
                </a:solidFill>
                <a:latin typeface="Calibri"/>
                <a:ea typeface="Times New Roman"/>
              </a:rPr>
              <a:t>foam patterns for trees.</a:t>
            </a:r>
            <a:endParaRPr b="0" lang="ca-E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1800" spc="-1" strike="noStrike">
                <a:solidFill>
                  <a:srgbClr val="000000"/>
                </a:solidFill>
                <a:latin typeface="Calibri"/>
                <a:ea typeface="Times New Roman"/>
              </a:rPr>
              <a:t>• </a:t>
            </a:r>
            <a:r>
              <a:rPr b="0" lang="en-US" sz="1800" spc="-1" strike="noStrike">
                <a:solidFill>
                  <a:srgbClr val="000000"/>
                </a:solidFill>
                <a:latin typeface="Calibri"/>
                <a:ea typeface="Times New Roman"/>
              </a:rPr>
              <a:t>dried leaves from forest</a:t>
            </a:r>
            <a:endParaRPr b="0" lang="ca-E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1800" spc="-1" strike="noStrike">
                <a:solidFill>
                  <a:srgbClr val="000000"/>
                </a:solidFill>
                <a:latin typeface="Calibri"/>
                <a:ea typeface="Times New Roman"/>
              </a:rPr>
              <a:t>• </a:t>
            </a:r>
            <a:r>
              <a:rPr b="0" lang="en-US" sz="1800" spc="-1" strike="noStrike">
                <a:solidFill>
                  <a:srgbClr val="000000"/>
                </a:solidFill>
                <a:latin typeface="Calibri"/>
                <a:ea typeface="Times New Roman"/>
              </a:rPr>
              <a:t>sticks of different diameters and length from forest</a:t>
            </a:r>
            <a:endParaRPr b="0" lang="ca-ES" sz="1800" spc="-1" strike="noStrike">
              <a:latin typeface="Arial"/>
            </a:endParaRPr>
          </a:p>
        </p:txBody>
      </p:sp>
      <p:sp>
        <p:nvSpPr>
          <p:cNvPr id="46" name="CustomShape 5"/>
          <p:cNvSpPr/>
          <p:nvPr/>
        </p:nvSpPr>
        <p:spPr>
          <a:xfrm>
            <a:off x="161640" y="1719360"/>
            <a:ext cx="8435520" cy="6390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5840">
            <a:solidFill>
              <a:schemeClr val="accent6">
                <a:lumMod val="50000"/>
              </a:scheme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1" lang="en-US" sz="1800" spc="-1" strike="noStrike">
                <a:solidFill>
                  <a:srgbClr val="000000"/>
                </a:solidFill>
                <a:latin typeface="Calibri"/>
                <a:ea typeface="Times New Roman"/>
              </a:rPr>
              <a:t>AIM: </a:t>
            </a:r>
            <a:r>
              <a:rPr b="0" lang="en-US" sz="1800" spc="-1" strike="noStrike">
                <a:solidFill>
                  <a:srgbClr val="000000"/>
                </a:solidFill>
                <a:latin typeface="Calibri"/>
                <a:ea typeface="Times New Roman"/>
              </a:rPr>
              <a:t>We wish for students to recognize that we can decorate our festivities with materials from the forest (leaves, sticks, tree bark, little stones, etc.)</a:t>
            </a:r>
            <a:endParaRPr b="0" lang="ca-ES" sz="1800" spc="-1" strike="noStrike">
              <a:latin typeface="Arial"/>
            </a:endParaRPr>
          </a:p>
        </p:txBody>
      </p:sp>
      <p:sp>
        <p:nvSpPr>
          <p:cNvPr id="47" name="CustomShape 6"/>
          <p:cNvSpPr/>
          <p:nvPr/>
        </p:nvSpPr>
        <p:spPr>
          <a:xfrm>
            <a:off x="7823160" y="418680"/>
            <a:ext cx="1372680" cy="36468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25560">
            <a:solidFill>
              <a:schemeClr val="bg1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1" lang="en-US" sz="1800" spc="-1" strike="noStrike">
                <a:solidFill>
                  <a:srgbClr val="000000"/>
                </a:solidFill>
                <a:latin typeface="Calibri"/>
              </a:rPr>
              <a:t>14-17/12/20</a:t>
            </a:r>
            <a:endParaRPr b="0" lang="ca-ES" sz="1800" spc="-1" strike="noStrike">
              <a:latin typeface="Arial"/>
            </a:endParaRPr>
          </a:p>
        </p:txBody>
      </p:sp>
      <p:pic>
        <p:nvPicPr>
          <p:cNvPr id="48" name="Picture 5" descr=""/>
          <p:cNvPicPr/>
          <p:nvPr/>
        </p:nvPicPr>
        <p:blipFill>
          <a:blip r:embed="rId3"/>
          <a:stretch/>
        </p:blipFill>
        <p:spPr>
          <a:xfrm>
            <a:off x="3378600" y="3721680"/>
            <a:ext cx="2170800" cy="2902320"/>
          </a:xfrm>
          <a:prstGeom prst="rect">
            <a:avLst/>
          </a:prstGeom>
          <a:ln>
            <a:noFill/>
          </a:ln>
        </p:spPr>
      </p:pic>
      <p:pic>
        <p:nvPicPr>
          <p:cNvPr id="49" name="Picture 9" descr=""/>
          <p:cNvPicPr/>
          <p:nvPr/>
        </p:nvPicPr>
        <p:blipFill>
          <a:blip r:embed="rId4"/>
          <a:stretch/>
        </p:blipFill>
        <p:spPr>
          <a:xfrm>
            <a:off x="8846280" y="3965400"/>
            <a:ext cx="3123000" cy="2582280"/>
          </a:xfrm>
          <a:prstGeom prst="rect">
            <a:avLst/>
          </a:prstGeom>
          <a:ln>
            <a:noFill/>
          </a:ln>
        </p:spPr>
      </p:pic>
      <p:pic>
        <p:nvPicPr>
          <p:cNvPr id="50" name="Picture 6" descr=""/>
          <p:cNvPicPr/>
          <p:nvPr/>
        </p:nvPicPr>
        <p:blipFill>
          <a:blip r:embed="rId5"/>
          <a:stretch/>
        </p:blipFill>
        <p:spPr>
          <a:xfrm>
            <a:off x="5640120" y="3785760"/>
            <a:ext cx="3097440" cy="278100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80</TotalTime>
  <Application>LibreOffice/6.4.7.2$Linux_X86_64 LibreOffice_project/40$Build-2</Application>
  <Words>139</Words>
  <Paragraphs>17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2021-01-13T17:24:02Z</dcterms:created>
  <dc:creator>Jose Antonio Torralba</dc:creator>
  <dc:description/>
  <dc:language>ca-ES</dc:language>
  <cp:lastModifiedBy>Xavier de Pedro</cp:lastModifiedBy>
  <cp:lastPrinted>2021-01-13T18:02:33Z</cp:lastPrinted>
  <dcterms:modified xsi:type="dcterms:W3CDTF">2021-05-08T20:36:55Z</dcterms:modified>
  <cp:revision>18</cp:revision>
  <dc:subject/>
  <dc:title>This Week with Mr. Forest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16.0016</vt:lpwstr>
  </property>
  <property fmtid="{D5CDD505-2E9C-101B-9397-08002B2CF9AE}" pid="3" name="HiddenSlides">
    <vt:i4>0</vt:i4>
  </property>
  <property fmtid="{D5CDD505-2E9C-101B-9397-08002B2CF9AE}" pid="4" name="HyperlinksChanged">
    <vt:bool>0</vt:bool>
  </property>
  <property fmtid="{D5CDD505-2E9C-101B-9397-08002B2CF9AE}" pid="5" name="LinksUpToDate">
    <vt:bool>0</vt:bool>
  </property>
  <property fmtid="{D5CDD505-2E9C-101B-9397-08002B2CF9AE}" pid="6" name="MMClips">
    <vt:i4>0</vt:i4>
  </property>
  <property fmtid="{D5CDD505-2E9C-101B-9397-08002B2CF9AE}" pid="7" name="Notes">
    <vt:i4>0</vt:i4>
  </property>
  <property fmtid="{D5CDD505-2E9C-101B-9397-08002B2CF9AE}" pid="8" name="PresentationFormat">
    <vt:lpwstr>Widescreen</vt:lpwstr>
  </property>
  <property fmtid="{D5CDD505-2E9C-101B-9397-08002B2CF9AE}" pid="9" name="ScaleCrop">
    <vt:bool>0</vt:bool>
  </property>
  <property fmtid="{D5CDD505-2E9C-101B-9397-08002B2CF9AE}" pid="10" name="ShareDoc">
    <vt:bool>0</vt:bool>
  </property>
  <property fmtid="{D5CDD505-2E9C-101B-9397-08002B2CF9AE}" pid="11" name="Slides">
    <vt:i4>1</vt:i4>
  </property>
</Properties>
</file>