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987"/>
    <p:restoredTop sz="94667"/>
  </p:normalViewPr>
  <p:slideViewPr>
    <p:cSldViewPr snapToGrid="0" snapToObjects="1">
      <p:cViewPr varScale="1">
        <p:scale>
          <a:sx n="67" d="100"/>
          <a:sy n="67" d="100"/>
        </p:scale>
        <p:origin x="184" y="10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D54CB-8442-B447-958E-DA557E815E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446B9C-27EA-344A-AAC6-9B716969BE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BF3BCF-8D3A-B445-9C0D-CDBBED125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4C998-1149-B645-A202-2A21C35AFF6B}" type="datetimeFigureOut">
              <a:rPr lang="en-US" smtClean="0"/>
              <a:t>2/4/21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3AA534-2838-3C42-B6FA-258CC9C2D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7D8124-6CD1-3D4E-BE97-4A7859AB5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83735-E581-4D45-B067-285DA5E1D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454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F23E9-25E1-1C4B-8481-E69096BFF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BD8047-76D3-7E44-B532-6A6AD7F7A2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C7BE47-BD04-0D41-B9E5-9FA7AC2A2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4C998-1149-B645-A202-2A21C35AFF6B}" type="datetimeFigureOut">
              <a:rPr lang="en-US" smtClean="0"/>
              <a:t>2/4/21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87140C-8E35-CB49-A5C4-46272EB24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6DEC24-54B0-FB4C-8850-7D9E94A05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83735-E581-4D45-B067-285DA5E1D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61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522D67B-AFF8-B646-96E0-515C0C89FC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A8616A-E465-ED4D-9971-6D33AF87B2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D0CAF4-0B64-5144-8D9D-A6428EECF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4C998-1149-B645-A202-2A21C35AFF6B}" type="datetimeFigureOut">
              <a:rPr lang="en-US" smtClean="0"/>
              <a:t>2/4/21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E4021E-70EA-6643-86A5-134C8F957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02D635-516D-644D-B27E-F81501F53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83735-E581-4D45-B067-285DA5E1D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381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221A8-C522-C744-88B0-D55B80709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952BAB-4B50-4F42-A134-1A3B225AB2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8688B1-C9BC-9940-8EDF-345EE990D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4C998-1149-B645-A202-2A21C35AFF6B}" type="datetimeFigureOut">
              <a:rPr lang="en-US" smtClean="0"/>
              <a:t>2/4/21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1B9667-5E24-354D-8FCC-89084603D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D32712-629F-2545-962C-A51D6BA2D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83735-E581-4D45-B067-285DA5E1D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596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8D58EF-E47C-1841-81F3-2D4EA4E9E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F4C822-5ECD-4B46-8947-A1024986A9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E5B4DC-D539-AE4D-90A0-768FD3F8A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4C998-1149-B645-A202-2A21C35AFF6B}" type="datetimeFigureOut">
              <a:rPr lang="en-US" smtClean="0"/>
              <a:t>2/4/21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7AA2EE-51BB-C945-90AA-DDB2A529B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99A70D-7438-404F-8D22-69969732E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83735-E581-4D45-B067-285DA5E1D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03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FA105-8281-454D-B46A-3F5A8CEE0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8C28C7-0941-A94D-996A-46E0299635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1F9B19-4F39-4144-A2A7-D2A7E52D6D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051D8E-3B9D-3748-BFA9-B79BB7E72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4C998-1149-B645-A202-2A21C35AFF6B}" type="datetimeFigureOut">
              <a:rPr lang="en-US" smtClean="0"/>
              <a:t>2/4/21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8478FA-1D04-074F-A396-267AB6A69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6A9760-EB34-F64E-AAFB-AD259AA9E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83735-E581-4D45-B067-285DA5E1D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943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9516C-5A6A-564E-89E3-EF8FAB35C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6530B9-287F-0942-9136-3D399EECB9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E3ABD8-F9DC-7348-8E21-6D23C34FB4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D74F99-CBF1-4245-AE27-A6F42C6741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C17651-03D3-0E43-8C3F-CC1A1F1D5B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208CA37-563F-2642-9DEB-FE98D9B5F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4C998-1149-B645-A202-2A21C35AFF6B}" type="datetimeFigureOut">
              <a:rPr lang="en-US" smtClean="0"/>
              <a:t>2/4/21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F359678-CC31-774A-9299-6FE17D47D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D58DAAE-9105-FE45-BE76-0D39F26F7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83735-E581-4D45-B067-285DA5E1D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332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C6377-709D-7447-B764-298CC5648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F97CF64-6FAF-4B4C-B366-2A3F93068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4C998-1149-B645-A202-2A21C35AFF6B}" type="datetimeFigureOut">
              <a:rPr lang="en-US" smtClean="0"/>
              <a:t>2/4/21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C4BC61-FEEF-2741-A864-95D29BC36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0C2768-69FD-E34C-A8E1-89781E2B4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83735-E581-4D45-B067-285DA5E1D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320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588382-A8A7-E649-8F71-D42F11EBB9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4C998-1149-B645-A202-2A21C35AFF6B}" type="datetimeFigureOut">
              <a:rPr lang="en-US" smtClean="0"/>
              <a:t>2/4/21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441420-8385-3B41-A7FC-AF848AFA1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1236A8-7902-8C46-B0C2-AFBB5C223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83735-E581-4D45-B067-285DA5E1D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665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DF825-6E95-B948-A8C6-FA2175ABD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C85EA6-0598-7F4C-B871-4E0927CE54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1FA946-F159-B140-9B0E-DF42DD49B3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1F8870-5355-8244-AD7A-7AB57F065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4C998-1149-B645-A202-2A21C35AFF6B}" type="datetimeFigureOut">
              <a:rPr lang="en-US" smtClean="0"/>
              <a:t>2/4/21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5E1B4B-C2C0-C442-A594-E554D3DB1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CE1BAC-0C98-7048-BCE3-4A3712F37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83735-E581-4D45-B067-285DA5E1D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428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31654-5835-6141-A73C-FF7A70D09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DD0FFF4-8A48-7745-B52C-A18448A922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A0950A-C35D-2A4A-B297-823B50B9C9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51E731-908A-5446-AEF5-F4FD4EFB38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4C998-1149-B645-A202-2A21C35AFF6B}" type="datetimeFigureOut">
              <a:rPr lang="en-US" smtClean="0"/>
              <a:t>2/4/21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75DE4C-EA5C-D84C-BFC3-902980B8E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DD2251-BC4A-5043-8D67-67192DDFC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83735-E581-4D45-B067-285DA5E1D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445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28D0F7-BA05-0042-8F9E-C393B8E5E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5AF827-8BEE-0348-A0ED-2710B7331F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16B4BB-BAC4-2C44-A1B6-F8A8E5F7BC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4C998-1149-B645-A202-2A21C35AFF6B}" type="datetimeFigureOut">
              <a:rPr lang="en-US" smtClean="0"/>
              <a:t>2/4/21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FD8D17-BA22-2942-9B21-5C8711D9F0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B2360F-FAF1-2140-88B5-BB33422481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983735-E581-4D45-B067-285DA5E1D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095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38E60-4CD0-2D4C-AFA8-C6020DE1FF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1656" y="155110"/>
            <a:ext cx="7453582" cy="757237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/>
              <a:t>This Week with Mr. Forest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E5E47F-5377-4444-8579-4C01E5C579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6861" y="1032226"/>
            <a:ext cx="8705282" cy="1354732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3400" b="1" dirty="0"/>
              <a:t>Designing A “</a:t>
            </a:r>
            <a:r>
              <a:rPr lang="en-US" sz="3400" b="1" dirty="0">
                <a:solidFill>
                  <a:schemeClr val="accent6">
                    <a:lumMod val="50000"/>
                  </a:schemeClr>
                </a:solidFill>
              </a:rPr>
              <a:t>Botanical Trail</a:t>
            </a:r>
            <a:r>
              <a:rPr lang="en-US" sz="3400" b="1" dirty="0"/>
              <a:t>” to learn about plants and their cultural use in Catalonia: </a:t>
            </a:r>
            <a:r>
              <a:rPr lang="en-US" sz="3400" b="1" dirty="0">
                <a:solidFill>
                  <a:schemeClr val="accent1"/>
                </a:solidFill>
              </a:rPr>
              <a:t>Part 1</a:t>
            </a:r>
          </a:p>
          <a:p>
            <a:endParaRPr lang="es-E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619CB8-4F75-F045-9B33-4CE07659EE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7552" y="250725"/>
            <a:ext cx="1429898" cy="1429898"/>
          </a:xfrm>
          <a:prstGeom prst="rect">
            <a:avLst/>
          </a:prstGeom>
          <a:ln w="31750" cmpd="dbl">
            <a:solidFill>
              <a:schemeClr val="accent6">
                <a:lumMod val="50000"/>
              </a:schemeClr>
            </a:solidFill>
            <a:bevel/>
          </a:ln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91BEC49-EA57-DA4D-9062-BDECC22880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1141684"/>
              </p:ext>
            </p:extLst>
          </p:nvPr>
        </p:nvGraphicFramePr>
        <p:xfrm>
          <a:off x="186861" y="3240752"/>
          <a:ext cx="5275477" cy="20887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275477">
                  <a:extLst>
                    <a:ext uri="{9D8B030D-6E8A-4147-A177-3AD203B41FA5}">
                      <a16:colId xmlns:a16="http://schemas.microsoft.com/office/drawing/2014/main" val="4031589155"/>
                    </a:ext>
                  </a:extLst>
                </a:gridCol>
              </a:tblGrid>
              <a:tr h="208879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noProof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800" b="1" noProof="0" dirty="0">
                          <a:solidFill>
                            <a:schemeClr val="tx1"/>
                          </a:solidFill>
                          <a:effectLst/>
                        </a:rPr>
                        <a:t>OBJECTIVES:</a:t>
                      </a:r>
                    </a:p>
                    <a:p>
                      <a:pPr marL="12700" indent="0">
                        <a:tabLst/>
                      </a:pPr>
                      <a:r>
                        <a:rPr lang="es-E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 </a:t>
                      </a:r>
                      <a:r>
                        <a:rPr lang="es-E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Students</a:t>
                      </a:r>
                      <a:r>
                        <a:rPr lang="es-E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will</a:t>
                      </a:r>
                      <a:r>
                        <a:rPr lang="es-E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select</a:t>
                      </a:r>
                      <a:r>
                        <a:rPr lang="es-E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their</a:t>
                      </a:r>
                      <a:r>
                        <a:rPr lang="es-E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trail</a:t>
                      </a:r>
                      <a:r>
                        <a:rPr lang="es-E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based</a:t>
                      </a:r>
                      <a:r>
                        <a:rPr lang="es-E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</a:t>
                      </a:r>
                      <a:r>
                        <a:rPr lang="es-E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their</a:t>
                      </a:r>
                      <a:r>
                        <a:rPr lang="es-E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favorite</a:t>
                      </a:r>
                      <a:r>
                        <a:rPr lang="es-E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places </a:t>
                      </a:r>
                      <a:r>
                        <a:rPr lang="es-E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</a:t>
                      </a:r>
                      <a:r>
                        <a:rPr lang="es-E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Turull</a:t>
                      </a:r>
                      <a:r>
                        <a:rPr lang="es-E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forest</a:t>
                      </a:r>
                      <a:r>
                        <a:rPr lang="es-E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br>
                        <a:rPr lang="es-E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E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 </a:t>
                      </a:r>
                      <a:r>
                        <a:rPr lang="es-E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Students</a:t>
                      </a:r>
                      <a:r>
                        <a:rPr lang="es-E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will</a:t>
                      </a:r>
                      <a:r>
                        <a:rPr lang="es-E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practice</a:t>
                      </a:r>
                      <a:r>
                        <a:rPr lang="es-E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their</a:t>
                      </a:r>
                      <a:r>
                        <a:rPr lang="es-E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English </a:t>
                      </a:r>
                      <a:r>
                        <a:rPr lang="es-E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vocabulary</a:t>
                      </a:r>
                      <a:r>
                        <a:rPr lang="es-E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 oral </a:t>
                      </a:r>
                      <a:r>
                        <a:rPr lang="es-E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competence</a:t>
                      </a:r>
                      <a:r>
                        <a:rPr lang="es-E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es-E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names</a:t>
                      </a:r>
                      <a:r>
                        <a:rPr lang="es-E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of </a:t>
                      </a:r>
                      <a:r>
                        <a:rPr lang="es-E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plants</a:t>
                      </a:r>
                      <a:r>
                        <a:rPr lang="es-E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medicines, etc.) </a:t>
                      </a:r>
                      <a:endParaRPr lang="es-ES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r>
                        <a:rPr lang="es-E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 </a:t>
                      </a:r>
                      <a:r>
                        <a:rPr lang="es-E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Students</a:t>
                      </a:r>
                      <a:r>
                        <a:rPr lang="es-E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will</a:t>
                      </a:r>
                      <a:r>
                        <a:rPr lang="es-E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learn</a:t>
                      </a:r>
                      <a:r>
                        <a:rPr lang="es-E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 </a:t>
                      </a:r>
                      <a:r>
                        <a:rPr lang="es-E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employ</a:t>
                      </a:r>
                      <a:r>
                        <a:rPr lang="es-E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technologies</a:t>
                      </a:r>
                      <a:r>
                        <a:rPr lang="es-E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 </a:t>
                      </a:r>
                      <a:r>
                        <a:rPr lang="es-E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identify</a:t>
                      </a:r>
                      <a:r>
                        <a:rPr lang="es-E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plants</a:t>
                      </a:r>
                      <a:r>
                        <a:rPr lang="es-E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and </a:t>
                      </a:r>
                      <a:r>
                        <a:rPr lang="es-E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design</a:t>
                      </a:r>
                      <a:r>
                        <a:rPr lang="es-E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maps</a:t>
                      </a:r>
                      <a:r>
                        <a:rPr lang="es-E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endParaRPr lang="es-ES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2163558"/>
                  </a:ext>
                </a:extLst>
              </a:tr>
            </a:tbl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:a16="http://schemas.microsoft.com/office/drawing/2014/main" id="{0393F1F4-35AB-3749-AAD9-BF721E6CC72D}"/>
              </a:ext>
            </a:extLst>
          </p:cNvPr>
          <p:cNvSpPr/>
          <p:nvPr/>
        </p:nvSpPr>
        <p:spPr>
          <a:xfrm>
            <a:off x="161656" y="5457767"/>
            <a:ext cx="5300682" cy="120032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MATERIALS: 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28600" indent="-228600"/>
            <a:r>
              <a:rPr lang="en-US" sz="1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✔️</a:t>
            </a:r>
            <a:r>
              <a:rPr lang="en-US" sz="1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Map of Turull Forest near school,</a:t>
            </a:r>
          </a:p>
          <a:p>
            <a:pPr marL="228600" indent="-228600"/>
            <a:r>
              <a:rPr lang="en-US" sz="1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✔️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camera</a:t>
            </a:r>
          </a:p>
          <a:p>
            <a:pPr marL="228600" indent="-228600"/>
            <a:r>
              <a:rPr lang="en-US" sz="1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✔️  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App (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Wikiloc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PlantNet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etc.)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9B0C319-B5CC-A344-8008-C70EDF68C303}"/>
              </a:ext>
            </a:extLst>
          </p:cNvPr>
          <p:cNvSpPr/>
          <p:nvPr/>
        </p:nvSpPr>
        <p:spPr>
          <a:xfrm>
            <a:off x="186861" y="2477081"/>
            <a:ext cx="8705282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58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AIM:  </a:t>
            </a:r>
            <a:r>
              <a:rPr lang="es-ES" dirty="0" err="1"/>
              <a:t>For</a:t>
            </a:r>
            <a:r>
              <a:rPr lang="es-ES" dirty="0"/>
              <a:t> </a:t>
            </a:r>
            <a:r>
              <a:rPr lang="es-ES" dirty="0" err="1"/>
              <a:t>students</a:t>
            </a:r>
            <a:r>
              <a:rPr lang="es-ES" dirty="0"/>
              <a:t> to </a:t>
            </a:r>
            <a:r>
              <a:rPr lang="es-ES" dirty="0" err="1"/>
              <a:t>design</a:t>
            </a:r>
            <a:r>
              <a:rPr lang="es-ES" dirty="0"/>
              <a:t> a </a:t>
            </a:r>
            <a:r>
              <a:rPr lang="es-ES" dirty="0" err="1"/>
              <a:t>Botanical</a:t>
            </a:r>
            <a:r>
              <a:rPr lang="es-ES" dirty="0"/>
              <a:t> </a:t>
            </a:r>
            <a:r>
              <a:rPr lang="es-ES" dirty="0" err="1"/>
              <a:t>Trail</a:t>
            </a:r>
            <a:r>
              <a:rPr lang="es-ES" dirty="0"/>
              <a:t> </a:t>
            </a:r>
            <a:r>
              <a:rPr lang="es-ES" dirty="0" err="1"/>
              <a:t>from</a:t>
            </a:r>
            <a:r>
              <a:rPr lang="es-ES" dirty="0"/>
              <a:t> </a:t>
            </a:r>
            <a:r>
              <a:rPr lang="es-ES" dirty="0" err="1"/>
              <a:t>where</a:t>
            </a:r>
            <a:r>
              <a:rPr lang="es-ES" dirty="0"/>
              <a:t> to </a:t>
            </a:r>
            <a:r>
              <a:rPr lang="es-ES" dirty="0" err="1"/>
              <a:t>learn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diverse</a:t>
            </a:r>
            <a:r>
              <a:rPr lang="es-ES" dirty="0"/>
              <a:t> flora </a:t>
            </a:r>
            <a:r>
              <a:rPr lang="es-ES" dirty="0" err="1"/>
              <a:t>around</a:t>
            </a:r>
            <a:r>
              <a:rPr lang="es-ES" dirty="0"/>
              <a:t> </a:t>
            </a:r>
            <a:r>
              <a:rPr lang="es-ES" dirty="0" err="1"/>
              <a:t>their</a:t>
            </a:r>
            <a:r>
              <a:rPr lang="es-ES" dirty="0"/>
              <a:t> </a:t>
            </a:r>
            <a:r>
              <a:rPr lang="es-ES" dirty="0" err="1"/>
              <a:t>school</a:t>
            </a:r>
            <a:r>
              <a:rPr lang="es-ES" dirty="0"/>
              <a:t> and be </a:t>
            </a:r>
            <a:r>
              <a:rPr lang="es-ES" dirty="0" err="1"/>
              <a:t>able</a:t>
            </a:r>
            <a:r>
              <a:rPr lang="es-ES" dirty="0"/>
              <a:t> to share </a:t>
            </a:r>
            <a:r>
              <a:rPr lang="es-ES" dirty="0" err="1"/>
              <a:t>its</a:t>
            </a:r>
            <a:r>
              <a:rPr lang="es-ES" dirty="0"/>
              <a:t> </a:t>
            </a:r>
            <a:r>
              <a:rPr lang="es-ES" dirty="0" err="1"/>
              <a:t>features</a:t>
            </a:r>
            <a:r>
              <a:rPr lang="es-ES" dirty="0"/>
              <a:t> </a:t>
            </a:r>
            <a:r>
              <a:rPr lang="es-ES" dirty="0" err="1"/>
              <a:t>with</a:t>
            </a:r>
            <a:r>
              <a:rPr lang="es-ES" dirty="0"/>
              <a:t> </a:t>
            </a:r>
            <a:r>
              <a:rPr lang="es-ES" dirty="0" err="1"/>
              <a:t>others</a:t>
            </a:r>
            <a:r>
              <a:rPr lang="es-ES" dirty="0"/>
              <a:t> (</a:t>
            </a:r>
            <a:r>
              <a:rPr lang="es-ES" dirty="0" err="1"/>
              <a:t>Parents</a:t>
            </a:r>
            <a:r>
              <a:rPr lang="es-ES" dirty="0"/>
              <a:t>, </a:t>
            </a:r>
            <a:r>
              <a:rPr lang="es-ES" dirty="0" err="1"/>
              <a:t>Community</a:t>
            </a:r>
            <a:r>
              <a:rPr lang="es-ES" dirty="0"/>
              <a:t> at </a:t>
            </a:r>
            <a:r>
              <a:rPr lang="es-ES" dirty="0" err="1"/>
              <a:t>large</a:t>
            </a:r>
            <a:r>
              <a:rPr lang="es-ES" dirty="0"/>
              <a:t>).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E2F4F80-386D-4040-8420-74CCFF2266C9}"/>
              </a:ext>
            </a:extLst>
          </p:cNvPr>
          <p:cNvSpPr txBox="1"/>
          <p:nvPr/>
        </p:nvSpPr>
        <p:spPr>
          <a:xfrm>
            <a:off x="7942217" y="349061"/>
            <a:ext cx="2209068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Nov 30-Dec 03/2020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7DE228B-FF3B-174D-8200-249C1C9DB3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7947" y="3474149"/>
            <a:ext cx="3164196" cy="3119692"/>
          </a:xfrm>
          <a:prstGeom prst="rect">
            <a:avLst/>
          </a:prstGeom>
        </p:spPr>
      </p:pic>
      <p:pic>
        <p:nvPicPr>
          <p:cNvPr id="1025" name="Picture 1" descr="page1image4312">
            <a:extLst>
              <a:ext uri="{FF2B5EF4-FFF2-40B4-BE49-F238E27FC236}">
                <a16:creationId xmlns:a16="http://schemas.microsoft.com/office/drawing/2014/main" id="{549F6581-E3DA-E949-B9E6-15C23C4E91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7752" y="2102412"/>
            <a:ext cx="2815450" cy="4365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17288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137</Words>
  <Application>Microsoft Macintosh PowerPoint</Application>
  <PresentationFormat>Widescreen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This Week with Mr. Forest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Week with Mr. Forest</dc:title>
  <dc:creator>Jose Antonio Torralba</dc:creator>
  <cp:lastModifiedBy>Jose Antonio Torralba</cp:lastModifiedBy>
  <cp:revision>29</cp:revision>
  <cp:lastPrinted>2021-01-31T10:36:18Z</cp:lastPrinted>
  <dcterms:created xsi:type="dcterms:W3CDTF">2021-01-13T17:24:02Z</dcterms:created>
  <dcterms:modified xsi:type="dcterms:W3CDTF">2021-02-04T10:22:40Z</dcterms:modified>
</cp:coreProperties>
</file>