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81"/>
    <p:restoredTop sz="94667"/>
  </p:normalViewPr>
  <p:slideViewPr>
    <p:cSldViewPr snapToGrid="0" snapToObjects="1">
      <p:cViewPr varScale="1">
        <p:scale>
          <a:sx n="98" d="100"/>
          <a:sy n="98" d="100"/>
        </p:scale>
        <p:origin x="21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D54CB-8442-B447-958E-DA557E815E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446B9C-27EA-344A-AAC6-9B716969BE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BF3BCF-8D3A-B445-9C0D-CDBBED125357}"/>
              </a:ext>
            </a:extLst>
          </p:cNvPr>
          <p:cNvSpPr>
            <a:spLocks noGrp="1"/>
          </p:cNvSpPr>
          <p:nvPr>
            <p:ph type="dt" sz="half" idx="10"/>
          </p:nvPr>
        </p:nvSpPr>
        <p:spPr/>
        <p:txBody>
          <a:bodyPr/>
          <a:lstStyle/>
          <a:p>
            <a:fld id="{E4C4C998-1149-B645-A202-2A21C35AFF6B}" type="datetimeFigureOut">
              <a:rPr lang="en-US" smtClean="0"/>
              <a:t>2/4/21</a:t>
            </a:fld>
            <a:endParaRPr lang="en-US"/>
          </a:p>
        </p:txBody>
      </p:sp>
      <p:sp>
        <p:nvSpPr>
          <p:cNvPr id="5" name="Footer Placeholder 4">
            <a:extLst>
              <a:ext uri="{FF2B5EF4-FFF2-40B4-BE49-F238E27FC236}">
                <a16:creationId xmlns:a16="http://schemas.microsoft.com/office/drawing/2014/main" id="{A23AA534-2838-3C42-B6FA-258CC9C2D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7D8124-6CD1-3D4E-BE97-4A7859AB5328}"/>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58145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F23E9-25E1-1C4B-8481-E69096BFF5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BD8047-76D3-7E44-B532-6A6AD7F7A2D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C7BE47-BD04-0D41-B9E5-9FA7AC2A2BB8}"/>
              </a:ext>
            </a:extLst>
          </p:cNvPr>
          <p:cNvSpPr>
            <a:spLocks noGrp="1"/>
          </p:cNvSpPr>
          <p:nvPr>
            <p:ph type="dt" sz="half" idx="10"/>
          </p:nvPr>
        </p:nvSpPr>
        <p:spPr/>
        <p:txBody>
          <a:bodyPr/>
          <a:lstStyle/>
          <a:p>
            <a:fld id="{E4C4C998-1149-B645-A202-2A21C35AFF6B}" type="datetimeFigureOut">
              <a:rPr lang="en-US" smtClean="0"/>
              <a:t>2/4/21</a:t>
            </a:fld>
            <a:endParaRPr lang="en-US"/>
          </a:p>
        </p:txBody>
      </p:sp>
      <p:sp>
        <p:nvSpPr>
          <p:cNvPr id="5" name="Footer Placeholder 4">
            <a:extLst>
              <a:ext uri="{FF2B5EF4-FFF2-40B4-BE49-F238E27FC236}">
                <a16:creationId xmlns:a16="http://schemas.microsoft.com/office/drawing/2014/main" id="{9187140C-8E35-CB49-A5C4-46272EB24C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6DEC24-54B0-FB4C-8850-7D9E94A05693}"/>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373061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22D67B-AFF8-B646-96E0-515C0C89FC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A8616A-E465-ED4D-9971-6D33AF87B21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0CAF4-0B64-5144-8D9D-A6428EECF517}"/>
              </a:ext>
            </a:extLst>
          </p:cNvPr>
          <p:cNvSpPr>
            <a:spLocks noGrp="1"/>
          </p:cNvSpPr>
          <p:nvPr>
            <p:ph type="dt" sz="half" idx="10"/>
          </p:nvPr>
        </p:nvSpPr>
        <p:spPr/>
        <p:txBody>
          <a:bodyPr/>
          <a:lstStyle/>
          <a:p>
            <a:fld id="{E4C4C998-1149-B645-A202-2A21C35AFF6B}" type="datetimeFigureOut">
              <a:rPr lang="en-US" smtClean="0"/>
              <a:t>2/4/21</a:t>
            </a:fld>
            <a:endParaRPr lang="en-US"/>
          </a:p>
        </p:txBody>
      </p:sp>
      <p:sp>
        <p:nvSpPr>
          <p:cNvPr id="5" name="Footer Placeholder 4">
            <a:extLst>
              <a:ext uri="{FF2B5EF4-FFF2-40B4-BE49-F238E27FC236}">
                <a16:creationId xmlns:a16="http://schemas.microsoft.com/office/drawing/2014/main" id="{62E4021E-70EA-6643-86A5-134C8F957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2D635-516D-644D-B27E-F81501F53ABE}"/>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308638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221A8-C522-C744-88B0-D55B80709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952BAB-4B50-4F42-A134-1A3B225AB2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688B1-C9BC-9940-8EDF-345EE990D503}"/>
              </a:ext>
            </a:extLst>
          </p:cNvPr>
          <p:cNvSpPr>
            <a:spLocks noGrp="1"/>
          </p:cNvSpPr>
          <p:nvPr>
            <p:ph type="dt" sz="half" idx="10"/>
          </p:nvPr>
        </p:nvSpPr>
        <p:spPr/>
        <p:txBody>
          <a:bodyPr/>
          <a:lstStyle/>
          <a:p>
            <a:fld id="{E4C4C998-1149-B645-A202-2A21C35AFF6B}" type="datetimeFigureOut">
              <a:rPr lang="en-US" smtClean="0"/>
              <a:t>2/4/21</a:t>
            </a:fld>
            <a:endParaRPr lang="en-US"/>
          </a:p>
        </p:txBody>
      </p:sp>
      <p:sp>
        <p:nvSpPr>
          <p:cNvPr id="5" name="Footer Placeholder 4">
            <a:extLst>
              <a:ext uri="{FF2B5EF4-FFF2-40B4-BE49-F238E27FC236}">
                <a16:creationId xmlns:a16="http://schemas.microsoft.com/office/drawing/2014/main" id="{0B1B9667-5E24-354D-8FCC-89084603DA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32712-629F-2545-962C-A51D6BA2D1EE}"/>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239559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58EF-E47C-1841-81F3-2D4EA4E9E3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F4C822-5ECD-4B46-8947-A1024986A9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8E5B4DC-D539-AE4D-90A0-768FD3F8AF79}"/>
              </a:ext>
            </a:extLst>
          </p:cNvPr>
          <p:cNvSpPr>
            <a:spLocks noGrp="1"/>
          </p:cNvSpPr>
          <p:nvPr>
            <p:ph type="dt" sz="half" idx="10"/>
          </p:nvPr>
        </p:nvSpPr>
        <p:spPr/>
        <p:txBody>
          <a:bodyPr/>
          <a:lstStyle/>
          <a:p>
            <a:fld id="{E4C4C998-1149-B645-A202-2A21C35AFF6B}" type="datetimeFigureOut">
              <a:rPr lang="en-US" smtClean="0"/>
              <a:t>2/4/21</a:t>
            </a:fld>
            <a:endParaRPr lang="en-US"/>
          </a:p>
        </p:txBody>
      </p:sp>
      <p:sp>
        <p:nvSpPr>
          <p:cNvPr id="5" name="Footer Placeholder 4">
            <a:extLst>
              <a:ext uri="{FF2B5EF4-FFF2-40B4-BE49-F238E27FC236}">
                <a16:creationId xmlns:a16="http://schemas.microsoft.com/office/drawing/2014/main" id="{877AA2EE-51BB-C945-90AA-DDB2A529B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9A70D-7438-404F-8D22-69969732ED68}"/>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23560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A105-8281-454D-B46A-3F5A8CEE00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8C28C7-0941-A94D-996A-46E0299635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1F9B19-4F39-4144-A2A7-D2A7E52D6D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051D8E-3B9D-3748-BFA9-B79BB7E72788}"/>
              </a:ext>
            </a:extLst>
          </p:cNvPr>
          <p:cNvSpPr>
            <a:spLocks noGrp="1"/>
          </p:cNvSpPr>
          <p:nvPr>
            <p:ph type="dt" sz="half" idx="10"/>
          </p:nvPr>
        </p:nvSpPr>
        <p:spPr/>
        <p:txBody>
          <a:bodyPr/>
          <a:lstStyle/>
          <a:p>
            <a:fld id="{E4C4C998-1149-B645-A202-2A21C35AFF6B}" type="datetimeFigureOut">
              <a:rPr lang="en-US" smtClean="0"/>
              <a:t>2/4/21</a:t>
            </a:fld>
            <a:endParaRPr lang="en-US"/>
          </a:p>
        </p:txBody>
      </p:sp>
      <p:sp>
        <p:nvSpPr>
          <p:cNvPr id="6" name="Footer Placeholder 5">
            <a:extLst>
              <a:ext uri="{FF2B5EF4-FFF2-40B4-BE49-F238E27FC236}">
                <a16:creationId xmlns:a16="http://schemas.microsoft.com/office/drawing/2014/main" id="{468478FA-1D04-074F-A396-267AB6A69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6A9760-EB34-F64E-AAFB-AD259AA9E612}"/>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140794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516C-5A6A-564E-89E3-EF8FAB35CC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86530B9-287F-0942-9136-3D399EECB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E3ABD8-F9DC-7348-8E21-6D23C34FB4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74F99-CBF1-4245-AE27-A6F42C6741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6C17651-03D3-0E43-8C3F-CC1A1F1D5B9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08CA37-563F-2642-9DEB-FE98D9B5FD78}"/>
              </a:ext>
            </a:extLst>
          </p:cNvPr>
          <p:cNvSpPr>
            <a:spLocks noGrp="1"/>
          </p:cNvSpPr>
          <p:nvPr>
            <p:ph type="dt" sz="half" idx="10"/>
          </p:nvPr>
        </p:nvSpPr>
        <p:spPr/>
        <p:txBody>
          <a:bodyPr/>
          <a:lstStyle/>
          <a:p>
            <a:fld id="{E4C4C998-1149-B645-A202-2A21C35AFF6B}" type="datetimeFigureOut">
              <a:rPr lang="en-US" smtClean="0"/>
              <a:t>2/4/21</a:t>
            </a:fld>
            <a:endParaRPr lang="en-US"/>
          </a:p>
        </p:txBody>
      </p:sp>
      <p:sp>
        <p:nvSpPr>
          <p:cNvPr id="8" name="Footer Placeholder 7">
            <a:extLst>
              <a:ext uri="{FF2B5EF4-FFF2-40B4-BE49-F238E27FC236}">
                <a16:creationId xmlns:a16="http://schemas.microsoft.com/office/drawing/2014/main" id="{6F359678-CC31-774A-9299-6FE17D47D5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58DAAE-9105-FE45-BE76-0D39F26F70FC}"/>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1569332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C6377-709D-7447-B764-298CC56487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97CF64-6FAF-4B4C-B366-2A3F930686DF}"/>
              </a:ext>
            </a:extLst>
          </p:cNvPr>
          <p:cNvSpPr>
            <a:spLocks noGrp="1"/>
          </p:cNvSpPr>
          <p:nvPr>
            <p:ph type="dt" sz="half" idx="10"/>
          </p:nvPr>
        </p:nvSpPr>
        <p:spPr/>
        <p:txBody>
          <a:bodyPr/>
          <a:lstStyle/>
          <a:p>
            <a:fld id="{E4C4C998-1149-B645-A202-2A21C35AFF6B}" type="datetimeFigureOut">
              <a:rPr lang="en-US" smtClean="0"/>
              <a:t>2/4/21</a:t>
            </a:fld>
            <a:endParaRPr lang="en-US"/>
          </a:p>
        </p:txBody>
      </p:sp>
      <p:sp>
        <p:nvSpPr>
          <p:cNvPr id="4" name="Footer Placeholder 3">
            <a:extLst>
              <a:ext uri="{FF2B5EF4-FFF2-40B4-BE49-F238E27FC236}">
                <a16:creationId xmlns:a16="http://schemas.microsoft.com/office/drawing/2014/main" id="{D0C4BC61-FEEF-2741-A864-95D29BC36A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0C2768-69FD-E34C-A8E1-89781E2B40F9}"/>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161232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588382-A8A7-E649-8F71-D42F11EBB98C}"/>
              </a:ext>
            </a:extLst>
          </p:cNvPr>
          <p:cNvSpPr>
            <a:spLocks noGrp="1"/>
          </p:cNvSpPr>
          <p:nvPr>
            <p:ph type="dt" sz="half" idx="10"/>
          </p:nvPr>
        </p:nvSpPr>
        <p:spPr/>
        <p:txBody>
          <a:bodyPr/>
          <a:lstStyle/>
          <a:p>
            <a:fld id="{E4C4C998-1149-B645-A202-2A21C35AFF6B}" type="datetimeFigureOut">
              <a:rPr lang="en-US" smtClean="0"/>
              <a:t>2/4/21</a:t>
            </a:fld>
            <a:endParaRPr lang="en-US"/>
          </a:p>
        </p:txBody>
      </p:sp>
      <p:sp>
        <p:nvSpPr>
          <p:cNvPr id="3" name="Footer Placeholder 2">
            <a:extLst>
              <a:ext uri="{FF2B5EF4-FFF2-40B4-BE49-F238E27FC236}">
                <a16:creationId xmlns:a16="http://schemas.microsoft.com/office/drawing/2014/main" id="{8D441420-8385-3B41-A7FC-AF848AFA1E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1236A8-7902-8C46-B0C2-AFBB5C223FFA}"/>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815665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F825-6E95-B948-A8C6-FA2175ABD9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C85EA6-0598-7F4C-B871-4E0927CE54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1FA946-F159-B140-9B0E-DF42DD49B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1F8870-5355-8244-AD7A-7AB57F0657B1}"/>
              </a:ext>
            </a:extLst>
          </p:cNvPr>
          <p:cNvSpPr>
            <a:spLocks noGrp="1"/>
          </p:cNvSpPr>
          <p:nvPr>
            <p:ph type="dt" sz="half" idx="10"/>
          </p:nvPr>
        </p:nvSpPr>
        <p:spPr/>
        <p:txBody>
          <a:bodyPr/>
          <a:lstStyle/>
          <a:p>
            <a:fld id="{E4C4C998-1149-B645-A202-2A21C35AFF6B}" type="datetimeFigureOut">
              <a:rPr lang="en-US" smtClean="0"/>
              <a:t>2/4/21</a:t>
            </a:fld>
            <a:endParaRPr lang="en-US"/>
          </a:p>
        </p:txBody>
      </p:sp>
      <p:sp>
        <p:nvSpPr>
          <p:cNvPr id="6" name="Footer Placeholder 5">
            <a:extLst>
              <a:ext uri="{FF2B5EF4-FFF2-40B4-BE49-F238E27FC236}">
                <a16:creationId xmlns:a16="http://schemas.microsoft.com/office/drawing/2014/main" id="{825E1B4B-C2C0-C442-A594-E554D3DB17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CE1BAC-0C98-7048-BCE3-4A3712F379D2}"/>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278542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31654-5835-6141-A73C-FF7A70D098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D0FFF4-8A48-7745-B52C-A18448A922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A0950A-C35D-2A4A-B297-823B50B9C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D51E731-908A-5446-AEF5-F4FD4EFB3867}"/>
              </a:ext>
            </a:extLst>
          </p:cNvPr>
          <p:cNvSpPr>
            <a:spLocks noGrp="1"/>
          </p:cNvSpPr>
          <p:nvPr>
            <p:ph type="dt" sz="half" idx="10"/>
          </p:nvPr>
        </p:nvSpPr>
        <p:spPr/>
        <p:txBody>
          <a:bodyPr/>
          <a:lstStyle/>
          <a:p>
            <a:fld id="{E4C4C998-1149-B645-A202-2A21C35AFF6B}" type="datetimeFigureOut">
              <a:rPr lang="en-US" smtClean="0"/>
              <a:t>2/4/21</a:t>
            </a:fld>
            <a:endParaRPr lang="en-US"/>
          </a:p>
        </p:txBody>
      </p:sp>
      <p:sp>
        <p:nvSpPr>
          <p:cNvPr id="6" name="Footer Placeholder 5">
            <a:extLst>
              <a:ext uri="{FF2B5EF4-FFF2-40B4-BE49-F238E27FC236}">
                <a16:creationId xmlns:a16="http://schemas.microsoft.com/office/drawing/2014/main" id="{E075DE4C-EA5C-D84C-BFC3-902980B8E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DD2251-BC4A-5043-8D67-67192DDFC182}"/>
              </a:ext>
            </a:extLst>
          </p:cNvPr>
          <p:cNvSpPr>
            <a:spLocks noGrp="1"/>
          </p:cNvSpPr>
          <p:nvPr>
            <p:ph type="sldNum" sz="quarter" idx="12"/>
          </p:nvPr>
        </p:nvSpPr>
        <p:spPr/>
        <p:txBody>
          <a:bodyPr/>
          <a:lstStyle/>
          <a:p>
            <a:fld id="{08983735-E581-4D45-B067-285DA5E1DC29}" type="slidenum">
              <a:rPr lang="en-US" smtClean="0"/>
              <a:t>‹#›</a:t>
            </a:fld>
            <a:endParaRPr lang="en-US"/>
          </a:p>
        </p:txBody>
      </p:sp>
    </p:spTree>
    <p:extLst>
      <p:ext uri="{BB962C8B-B14F-4D97-AF65-F5344CB8AC3E}">
        <p14:creationId xmlns:p14="http://schemas.microsoft.com/office/powerpoint/2010/main" val="70044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28D0F7-BA05-0042-8F9E-C393B8E5E5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5AF827-8BEE-0348-A0ED-2710B7331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6B4BB-BAC4-2C44-A1B6-F8A8E5F7BC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4C998-1149-B645-A202-2A21C35AFF6B}" type="datetimeFigureOut">
              <a:rPr lang="en-US" smtClean="0"/>
              <a:t>2/4/21</a:t>
            </a:fld>
            <a:endParaRPr lang="en-US"/>
          </a:p>
        </p:txBody>
      </p:sp>
      <p:sp>
        <p:nvSpPr>
          <p:cNvPr id="5" name="Footer Placeholder 4">
            <a:extLst>
              <a:ext uri="{FF2B5EF4-FFF2-40B4-BE49-F238E27FC236}">
                <a16:creationId xmlns:a16="http://schemas.microsoft.com/office/drawing/2014/main" id="{B1FD8D17-BA22-2942-9B21-5C8711D9F0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B2360F-FAF1-2140-88B5-BB33422481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983735-E581-4D45-B067-285DA5E1DC29}" type="slidenum">
              <a:rPr lang="en-US" smtClean="0"/>
              <a:t>‹#›</a:t>
            </a:fld>
            <a:endParaRPr lang="en-US"/>
          </a:p>
        </p:txBody>
      </p:sp>
    </p:spTree>
    <p:extLst>
      <p:ext uri="{BB962C8B-B14F-4D97-AF65-F5344CB8AC3E}">
        <p14:creationId xmlns:p14="http://schemas.microsoft.com/office/powerpoint/2010/main" val="4286095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8E60-4CD0-2D4C-AFA8-C6020DE1FFE6}"/>
              </a:ext>
            </a:extLst>
          </p:cNvPr>
          <p:cNvSpPr>
            <a:spLocks noGrp="1"/>
          </p:cNvSpPr>
          <p:nvPr>
            <p:ph type="ctrTitle"/>
          </p:nvPr>
        </p:nvSpPr>
        <p:spPr>
          <a:xfrm>
            <a:off x="161656" y="155110"/>
            <a:ext cx="7453582" cy="757237"/>
          </a:xfrm>
          <a:solidFill>
            <a:schemeClr val="accent6">
              <a:lumMod val="60000"/>
              <a:lumOff val="40000"/>
            </a:schemeClr>
          </a:solidFill>
        </p:spPr>
        <p:txBody>
          <a:bodyPr>
            <a:normAutofit fontScale="90000"/>
          </a:bodyPr>
          <a:lstStyle/>
          <a:p>
            <a:r>
              <a:rPr lang="en-US" b="1" dirty="0"/>
              <a:t>This Week with Mr. Forest</a:t>
            </a:r>
          </a:p>
        </p:txBody>
      </p:sp>
      <p:sp>
        <p:nvSpPr>
          <p:cNvPr id="3" name="Subtitle 2">
            <a:extLst>
              <a:ext uri="{FF2B5EF4-FFF2-40B4-BE49-F238E27FC236}">
                <a16:creationId xmlns:a16="http://schemas.microsoft.com/office/drawing/2014/main" id="{76E5E47F-5377-4444-8579-4C01E5C579D4}"/>
              </a:ext>
            </a:extLst>
          </p:cNvPr>
          <p:cNvSpPr>
            <a:spLocks noGrp="1"/>
          </p:cNvSpPr>
          <p:nvPr>
            <p:ph type="subTitle" idx="1"/>
          </p:nvPr>
        </p:nvSpPr>
        <p:spPr>
          <a:xfrm>
            <a:off x="186861" y="1032226"/>
            <a:ext cx="10214439" cy="1005580"/>
          </a:xfrm>
          <a:solidFill>
            <a:schemeClr val="accent4">
              <a:lumMod val="40000"/>
              <a:lumOff val="60000"/>
            </a:schemeClr>
          </a:solidFill>
        </p:spPr>
        <p:txBody>
          <a:bodyPr>
            <a:normAutofit/>
          </a:bodyPr>
          <a:lstStyle/>
          <a:p>
            <a:r>
              <a:rPr lang="en-US" sz="2800" b="1" dirty="0"/>
              <a:t>Treasure Hunt: Identify a Plant by its Leaves!!</a:t>
            </a:r>
          </a:p>
          <a:p>
            <a:r>
              <a:rPr lang="en-US" sz="2800" b="1" dirty="0">
                <a:solidFill>
                  <a:schemeClr val="accent1"/>
                </a:solidFill>
              </a:rPr>
              <a:t>Recognizing the Diversity of Plants in the Turull Forest</a:t>
            </a:r>
            <a:endParaRPr lang="es-ES" dirty="0"/>
          </a:p>
          <a:p>
            <a:endParaRPr lang="en-US" dirty="0"/>
          </a:p>
        </p:txBody>
      </p:sp>
      <p:pic>
        <p:nvPicPr>
          <p:cNvPr id="5" name="Picture 4">
            <a:extLst>
              <a:ext uri="{FF2B5EF4-FFF2-40B4-BE49-F238E27FC236}">
                <a16:creationId xmlns:a16="http://schemas.microsoft.com/office/drawing/2014/main" id="{A9619CB8-4F75-F045-9B33-4CE07659EE7D}"/>
              </a:ext>
            </a:extLst>
          </p:cNvPr>
          <p:cNvPicPr>
            <a:picLocks noChangeAspect="1"/>
          </p:cNvPicPr>
          <p:nvPr/>
        </p:nvPicPr>
        <p:blipFill>
          <a:blip r:embed="rId3"/>
          <a:stretch>
            <a:fillRect/>
          </a:stretch>
        </p:blipFill>
        <p:spPr>
          <a:xfrm>
            <a:off x="10567552" y="250725"/>
            <a:ext cx="1429898" cy="1429898"/>
          </a:xfrm>
          <a:prstGeom prst="rect">
            <a:avLst/>
          </a:prstGeom>
          <a:ln w="31750" cmpd="dbl">
            <a:solidFill>
              <a:schemeClr val="accent6">
                <a:lumMod val="50000"/>
              </a:schemeClr>
            </a:solidFill>
            <a:bevel/>
          </a:ln>
        </p:spPr>
      </p:pic>
      <p:graphicFrame>
        <p:nvGraphicFramePr>
          <p:cNvPr id="9" name="Table 8">
            <a:extLst>
              <a:ext uri="{FF2B5EF4-FFF2-40B4-BE49-F238E27FC236}">
                <a16:creationId xmlns:a16="http://schemas.microsoft.com/office/drawing/2014/main" id="{191BEC49-EA57-DA4D-9062-BDECC2288078}"/>
              </a:ext>
            </a:extLst>
          </p:cNvPr>
          <p:cNvGraphicFramePr>
            <a:graphicFrameLocks noGrp="1"/>
          </p:cNvGraphicFramePr>
          <p:nvPr>
            <p:extLst>
              <p:ext uri="{D42A27DB-BD31-4B8C-83A1-F6EECF244321}">
                <p14:modId xmlns:p14="http://schemas.microsoft.com/office/powerpoint/2010/main" val="2191368665"/>
              </p:ext>
            </p:extLst>
          </p:nvPr>
        </p:nvGraphicFramePr>
        <p:xfrm>
          <a:off x="186861" y="3283144"/>
          <a:ext cx="3823436" cy="1920240"/>
        </p:xfrm>
        <a:graphic>
          <a:graphicData uri="http://schemas.openxmlformats.org/drawingml/2006/table">
            <a:tbl>
              <a:tblPr firstRow="1" firstCol="1" bandRow="1">
                <a:tableStyleId>{5C22544A-7EE6-4342-B048-85BDC9FD1C3A}</a:tableStyleId>
              </a:tblPr>
              <a:tblGrid>
                <a:gridCol w="3823436">
                  <a:extLst>
                    <a:ext uri="{9D8B030D-6E8A-4147-A177-3AD203B41FA5}">
                      <a16:colId xmlns:a16="http://schemas.microsoft.com/office/drawing/2014/main" val="4031589155"/>
                    </a:ext>
                  </a:extLst>
                </a:gridCol>
              </a:tblGrid>
              <a:tr h="647986">
                <a:tc>
                  <a:txBody>
                    <a:bodyPr/>
                    <a:lstStyle/>
                    <a:p>
                      <a:pPr marL="0" marR="0">
                        <a:spcBef>
                          <a:spcPts val="0"/>
                        </a:spcBef>
                        <a:spcAft>
                          <a:spcPts val="0"/>
                        </a:spcAft>
                      </a:pPr>
                      <a:r>
                        <a:rPr lang="en-US" sz="1800" b="0" noProof="0" dirty="0">
                          <a:solidFill>
                            <a:schemeClr val="tx1"/>
                          </a:solidFill>
                          <a:effectLst/>
                        </a:rPr>
                        <a:t> </a:t>
                      </a:r>
                      <a:r>
                        <a:rPr lang="en-US" sz="1800" b="1" noProof="0" dirty="0">
                          <a:solidFill>
                            <a:schemeClr val="tx1"/>
                          </a:solidFill>
                          <a:effectLst/>
                        </a:rPr>
                        <a:t>OBJECTIVES:</a:t>
                      </a:r>
                    </a:p>
                    <a:p>
                      <a:pPr marL="180975" marR="0" indent="-180975">
                        <a:spcBef>
                          <a:spcPts val="0"/>
                        </a:spcBef>
                        <a:spcAft>
                          <a:spcPts val="0"/>
                        </a:spcAft>
                        <a:tabLst/>
                      </a:pPr>
                      <a:r>
                        <a:rPr lang="en-US" sz="1800" b="0" noProof="0" dirty="0">
                          <a:solidFill>
                            <a:schemeClr val="tx1"/>
                          </a:solidFill>
                          <a:effectLst/>
                          <a:latin typeface="+mn-lt"/>
                        </a:rPr>
                        <a:t>• Students will be able to identify a tree/plant by its leaves</a:t>
                      </a:r>
                    </a:p>
                    <a:p>
                      <a:pPr marL="180975" marR="0" indent="-180975">
                        <a:spcBef>
                          <a:spcPts val="0"/>
                        </a:spcBef>
                        <a:spcAft>
                          <a:spcPts val="0"/>
                        </a:spcAft>
                        <a:tabLst/>
                      </a:pPr>
                      <a:r>
                        <a:rPr lang="en-US" sz="1800" b="0" noProof="0" dirty="0">
                          <a:solidFill>
                            <a:schemeClr val="tx1"/>
                          </a:solidFill>
                          <a:effectLst/>
                          <a:latin typeface="+mn-lt"/>
                        </a:rPr>
                        <a:t>• Students will practice their English vocabulary and oral competence (names of plants, medicines, etc.)</a:t>
                      </a:r>
                    </a:p>
                    <a:p>
                      <a:pPr marL="180975" marR="0" indent="-180975">
                        <a:spcBef>
                          <a:spcPts val="0"/>
                        </a:spcBef>
                        <a:spcAft>
                          <a:spcPts val="0"/>
                        </a:spcAft>
                        <a:tabLst/>
                      </a:pPr>
                      <a:r>
                        <a:rPr lang="en-US" sz="1800" b="0" noProof="0" dirty="0">
                          <a:solidFill>
                            <a:schemeClr val="tx1"/>
                          </a:solidFill>
                          <a:effectLst/>
                          <a:latin typeface="+mn-lt"/>
                        </a:rPr>
                        <a:t>• Students will </a:t>
                      </a:r>
                      <a:endParaRPr lang="en-US" sz="1800" b="0" noProof="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02163558"/>
                  </a:ext>
                </a:extLst>
              </a:tr>
            </a:tbl>
          </a:graphicData>
        </a:graphic>
      </p:graphicFrame>
      <p:sp>
        <p:nvSpPr>
          <p:cNvPr id="16" name="Rectangle 15">
            <a:extLst>
              <a:ext uri="{FF2B5EF4-FFF2-40B4-BE49-F238E27FC236}">
                <a16:creationId xmlns:a16="http://schemas.microsoft.com/office/drawing/2014/main" id="{0393F1F4-35AB-3749-AAD9-BF721E6CC72D}"/>
              </a:ext>
            </a:extLst>
          </p:cNvPr>
          <p:cNvSpPr/>
          <p:nvPr/>
        </p:nvSpPr>
        <p:spPr>
          <a:xfrm>
            <a:off x="186861" y="5405513"/>
            <a:ext cx="3848642" cy="92333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lumMod val="40000"/>
                <a:lumOff val="60000"/>
              </a:schemeClr>
            </a:solidFill>
          </a:ln>
        </p:spPr>
        <p:txBody>
          <a:bodyPr wrap="squar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MATERIALS: </a:t>
            </a:r>
            <a:r>
              <a:rPr lang="en-US" dirty="0">
                <a:latin typeface="Calibri" panose="020F0502020204030204" pitchFamily="34" charset="0"/>
                <a:ea typeface="Times New Roman" panose="02020603050405020304" pitchFamily="18" charset="0"/>
                <a:cs typeface="Times New Roman" panose="02020603050405020304" pitchFamily="18" charset="0"/>
              </a:rPr>
              <a:t> </a:t>
            </a:r>
          </a:p>
          <a:p>
            <a:pPr marL="228600" indent="-228600"/>
            <a:r>
              <a:rPr lang="en-US" dirty="0">
                <a:latin typeface="Calibri" panose="020F0502020204030204" pitchFamily="34" charset="0"/>
                <a:ea typeface="Times New Roman" panose="02020603050405020304" pitchFamily="18" charset="0"/>
                <a:cs typeface="Times New Roman" panose="02020603050405020304" pitchFamily="18" charset="0"/>
              </a:rPr>
              <a:t>✔️</a:t>
            </a:r>
            <a:r>
              <a:rPr lang="en-US" b="1" dirty="0">
                <a:latin typeface="Calibri" panose="020F0502020204030204" pitchFamily="34" charset="0"/>
                <a:ea typeface="Times New Roman" panose="02020603050405020304" pitchFamily="18" charset="0"/>
                <a:cs typeface="Times New Roman" panose="02020603050405020304" pitchFamily="18" charset="0"/>
              </a:rPr>
              <a:t>  </a:t>
            </a:r>
            <a:r>
              <a:rPr lang="en-US" dirty="0">
                <a:latin typeface="Calibri" panose="020F0502020204030204" pitchFamily="34" charset="0"/>
                <a:ea typeface="Times New Roman" panose="02020603050405020304" pitchFamily="18" charset="0"/>
                <a:cs typeface="Times New Roman" panose="02020603050405020304" pitchFamily="18" charset="0"/>
              </a:rPr>
              <a:t>Card with representative leaf,</a:t>
            </a:r>
          </a:p>
          <a:p>
            <a:pPr marL="228600" indent="-228600"/>
            <a:r>
              <a:rPr lang="en-US" b="1" dirty="0">
                <a:latin typeface="Calibri" panose="020F0502020204030204" pitchFamily="34" charset="0"/>
                <a:ea typeface="Times New Roman" panose="02020603050405020304" pitchFamily="18" charset="0"/>
                <a:cs typeface="Times New Roman" panose="02020603050405020304" pitchFamily="18" charset="0"/>
              </a:rPr>
              <a:t>✔️</a:t>
            </a:r>
            <a:r>
              <a:rPr lang="en-US" dirty="0">
                <a:latin typeface="Calibri" panose="020F0502020204030204" pitchFamily="34" charset="0"/>
                <a:ea typeface="Times New Roman" panose="02020603050405020304" pitchFamily="18" charset="0"/>
                <a:cs typeface="Times New Roman" panose="02020603050405020304" pitchFamily="18" charset="0"/>
              </a:rPr>
              <a:t>  colored cord (see photo) </a:t>
            </a:r>
          </a:p>
        </p:txBody>
      </p:sp>
      <p:sp>
        <p:nvSpPr>
          <p:cNvPr id="17" name="Rectangle 16">
            <a:extLst>
              <a:ext uri="{FF2B5EF4-FFF2-40B4-BE49-F238E27FC236}">
                <a16:creationId xmlns:a16="http://schemas.microsoft.com/office/drawing/2014/main" id="{F9B0C319-B5CC-A344-8008-C70EDF68C303}"/>
              </a:ext>
            </a:extLst>
          </p:cNvPr>
          <p:cNvSpPr/>
          <p:nvPr/>
        </p:nvSpPr>
        <p:spPr>
          <a:xfrm>
            <a:off x="161655" y="2157685"/>
            <a:ext cx="3848642" cy="923330"/>
          </a:xfrm>
          <a:prstGeom prst="rect">
            <a:avLst/>
          </a:prstGeom>
          <a:solidFill>
            <a:schemeClr val="accent6">
              <a:lumMod val="40000"/>
              <a:lumOff val="60000"/>
            </a:schemeClr>
          </a:solidFill>
          <a:ln w="15875">
            <a:solidFill>
              <a:schemeClr val="accent6">
                <a:lumMod val="50000"/>
              </a:schemeClr>
            </a:solidFill>
          </a:ln>
        </p:spPr>
        <p:txBody>
          <a:bodyPr wrap="square">
            <a:spAutoFit/>
          </a:bodyPr>
          <a:lstStyle/>
          <a:p>
            <a:r>
              <a:rPr lang="en-US" b="1" dirty="0">
                <a:latin typeface="Calibri" panose="020F0502020204030204" pitchFamily="34" charset="0"/>
                <a:ea typeface="Times New Roman" panose="02020603050405020304" pitchFamily="18" charset="0"/>
                <a:cs typeface="Times New Roman" panose="02020603050405020304" pitchFamily="18" charset="0"/>
              </a:rPr>
              <a:t>AIM:  </a:t>
            </a:r>
            <a:r>
              <a:rPr lang="en-US" dirty="0">
                <a:latin typeface="Calibri" panose="020F0502020204030204" pitchFamily="34" charset="0"/>
                <a:cs typeface="Times New Roman" panose="02020603050405020304" pitchFamily="18" charset="0"/>
              </a:rPr>
              <a:t>For students to recognize the diversity of flora in the Forest Turull through a game. </a:t>
            </a:r>
            <a:endParaRPr lang="en-US" dirty="0"/>
          </a:p>
        </p:txBody>
      </p:sp>
      <p:sp>
        <p:nvSpPr>
          <p:cNvPr id="18" name="TextBox 17">
            <a:extLst>
              <a:ext uri="{FF2B5EF4-FFF2-40B4-BE49-F238E27FC236}">
                <a16:creationId xmlns:a16="http://schemas.microsoft.com/office/drawing/2014/main" id="{BE2F4F80-386D-4040-8420-74CCFF2266C9}"/>
              </a:ext>
            </a:extLst>
          </p:cNvPr>
          <p:cNvSpPr txBox="1"/>
          <p:nvPr/>
        </p:nvSpPr>
        <p:spPr>
          <a:xfrm>
            <a:off x="8040001" y="349062"/>
            <a:ext cx="1592103" cy="369332"/>
          </a:xfrm>
          <a:prstGeom prst="rect">
            <a:avLst/>
          </a:prstGeom>
          <a:solidFill>
            <a:schemeClr val="accent4">
              <a:lumMod val="40000"/>
              <a:lumOff val="60000"/>
            </a:schemeClr>
          </a:solidFill>
          <a:ln w="25400">
            <a:solidFill>
              <a:schemeClr val="bg1"/>
            </a:solidFill>
          </a:ln>
        </p:spPr>
        <p:txBody>
          <a:bodyPr wrap="none" rtlCol="0">
            <a:spAutoFit/>
          </a:bodyPr>
          <a:lstStyle/>
          <a:p>
            <a:r>
              <a:rPr lang="en-US" b="1" dirty="0"/>
              <a:t>Dec.7-10/2020</a:t>
            </a:r>
          </a:p>
        </p:txBody>
      </p:sp>
      <p:graphicFrame>
        <p:nvGraphicFramePr>
          <p:cNvPr id="11" name="Table 10">
            <a:extLst>
              <a:ext uri="{FF2B5EF4-FFF2-40B4-BE49-F238E27FC236}">
                <a16:creationId xmlns:a16="http://schemas.microsoft.com/office/drawing/2014/main" id="{09E2D642-9161-6D4D-B15F-AACE8FE1B241}"/>
              </a:ext>
            </a:extLst>
          </p:cNvPr>
          <p:cNvGraphicFramePr>
            <a:graphicFrameLocks noGrp="1"/>
          </p:cNvGraphicFramePr>
          <p:nvPr>
            <p:extLst>
              <p:ext uri="{D42A27DB-BD31-4B8C-83A1-F6EECF244321}">
                <p14:modId xmlns:p14="http://schemas.microsoft.com/office/powerpoint/2010/main" val="1978362538"/>
              </p:ext>
            </p:extLst>
          </p:nvPr>
        </p:nvGraphicFramePr>
        <p:xfrm>
          <a:off x="4168531" y="2460184"/>
          <a:ext cx="2251098" cy="3566160"/>
        </p:xfrm>
        <a:graphic>
          <a:graphicData uri="http://schemas.openxmlformats.org/drawingml/2006/table">
            <a:tbl>
              <a:tblPr firstRow="1" firstCol="1" bandRow="1">
                <a:tableStyleId>{5C22544A-7EE6-4342-B048-85BDC9FD1C3A}</a:tableStyleId>
              </a:tblPr>
              <a:tblGrid>
                <a:gridCol w="2251098">
                  <a:extLst>
                    <a:ext uri="{9D8B030D-6E8A-4147-A177-3AD203B41FA5}">
                      <a16:colId xmlns:a16="http://schemas.microsoft.com/office/drawing/2014/main" val="4031589155"/>
                    </a:ext>
                  </a:extLst>
                </a:gridCol>
              </a:tblGrid>
              <a:tr h="798323">
                <a:tc>
                  <a:txBody>
                    <a:bodyPr/>
                    <a:lstStyle/>
                    <a:p>
                      <a:pPr marL="0" marR="0">
                        <a:spcBef>
                          <a:spcPts val="0"/>
                        </a:spcBef>
                        <a:spcAft>
                          <a:spcPts val="0"/>
                        </a:spcAft>
                      </a:pPr>
                      <a:r>
                        <a:rPr lang="en-US" sz="1800" b="0" noProof="0" dirty="0">
                          <a:solidFill>
                            <a:schemeClr val="tx1"/>
                          </a:solidFill>
                          <a:effectLst/>
                        </a:rPr>
                        <a:t> </a:t>
                      </a:r>
                      <a:r>
                        <a:rPr lang="en-US" sz="1800" b="1" noProof="0" dirty="0">
                          <a:solidFill>
                            <a:schemeClr val="tx1"/>
                          </a:solidFill>
                          <a:effectLst/>
                        </a:rPr>
                        <a:t>Activity: </a:t>
                      </a:r>
                      <a:r>
                        <a:rPr lang="en-US" sz="1800" b="0" noProof="0" dirty="0">
                          <a:solidFill>
                            <a:schemeClr val="tx1"/>
                          </a:solidFill>
                          <a:effectLst/>
                        </a:rPr>
                        <a:t>Students are taken to a particular place in the Forest Turull and asked to find and tag a plant using an identification key they have with them (see Photo on the right). Once found, they use the orange cord to tag the plant and their name is written on the card.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02163558"/>
                  </a:ext>
                </a:extLst>
              </a:tr>
            </a:tbl>
          </a:graphicData>
        </a:graphic>
      </p:graphicFrame>
      <p:pic>
        <p:nvPicPr>
          <p:cNvPr id="6" name="Picture 5">
            <a:extLst>
              <a:ext uri="{FF2B5EF4-FFF2-40B4-BE49-F238E27FC236}">
                <a16:creationId xmlns:a16="http://schemas.microsoft.com/office/drawing/2014/main" id="{9EE45B2C-3EEC-2247-9E9A-C8334A761153}"/>
              </a:ext>
            </a:extLst>
          </p:cNvPr>
          <p:cNvPicPr>
            <a:picLocks noChangeAspect="1"/>
          </p:cNvPicPr>
          <p:nvPr/>
        </p:nvPicPr>
        <p:blipFill>
          <a:blip r:embed="rId4"/>
          <a:stretch>
            <a:fillRect/>
          </a:stretch>
        </p:blipFill>
        <p:spPr>
          <a:xfrm>
            <a:off x="6685562" y="2468917"/>
            <a:ext cx="5311888" cy="3859926"/>
          </a:xfrm>
          <a:prstGeom prst="rect">
            <a:avLst/>
          </a:prstGeom>
          <a:ln w="25400">
            <a:solidFill>
              <a:schemeClr val="bg1"/>
            </a:solidFill>
          </a:ln>
        </p:spPr>
      </p:pic>
    </p:spTree>
    <p:extLst>
      <p:ext uri="{BB962C8B-B14F-4D97-AF65-F5344CB8AC3E}">
        <p14:creationId xmlns:p14="http://schemas.microsoft.com/office/powerpoint/2010/main" val="2121728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TotalTime>
  <Words>158</Words>
  <Application>Microsoft Macintosh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This Week with Mr. Forest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Week with Mr. Forest</dc:title>
  <dc:creator>Jose Antonio Torralba</dc:creator>
  <cp:lastModifiedBy>Jose Antonio Torralba</cp:lastModifiedBy>
  <cp:revision>36</cp:revision>
  <cp:lastPrinted>2021-01-31T10:36:18Z</cp:lastPrinted>
  <dcterms:created xsi:type="dcterms:W3CDTF">2021-01-13T17:24:02Z</dcterms:created>
  <dcterms:modified xsi:type="dcterms:W3CDTF">2021-02-04T10:17:20Z</dcterms:modified>
</cp:coreProperties>
</file>