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6"/>
    <p:restoredTop sz="94667"/>
  </p:normalViewPr>
  <p:slideViewPr>
    <p:cSldViewPr snapToGrid="0" snapToObjects="1">
      <p:cViewPr varScale="1">
        <p:scale>
          <a:sx n="106" d="100"/>
          <a:sy n="106" d="100"/>
        </p:scale>
        <p:origin x="5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54CB-8442-B447-958E-DA557E815E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446B9C-27EA-344A-AAC6-9B716969BE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BF3BCF-8D3A-B445-9C0D-CDBBED125357}"/>
              </a:ext>
            </a:extLst>
          </p:cNvPr>
          <p:cNvSpPr>
            <a:spLocks noGrp="1"/>
          </p:cNvSpPr>
          <p:nvPr>
            <p:ph type="dt" sz="half" idx="10"/>
          </p:nvPr>
        </p:nvSpPr>
        <p:spPr/>
        <p:txBody>
          <a:bodyPr/>
          <a:lstStyle/>
          <a:p>
            <a:fld id="{E4C4C998-1149-B645-A202-2A21C35AFF6B}" type="datetimeFigureOut">
              <a:rPr lang="en-US" smtClean="0"/>
              <a:t>2/8/21</a:t>
            </a:fld>
            <a:endParaRPr lang="en-US"/>
          </a:p>
        </p:txBody>
      </p:sp>
      <p:sp>
        <p:nvSpPr>
          <p:cNvPr id="5" name="Footer Placeholder 4">
            <a:extLst>
              <a:ext uri="{FF2B5EF4-FFF2-40B4-BE49-F238E27FC236}">
                <a16:creationId xmlns:a16="http://schemas.microsoft.com/office/drawing/2014/main" id="{A23AA534-2838-3C42-B6FA-258CC9C2D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D8124-6CD1-3D4E-BE97-4A7859AB5328}"/>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58145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23E9-25E1-1C4B-8481-E69096BFF5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BD8047-76D3-7E44-B532-6A6AD7F7A2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7BE47-BD04-0D41-B9E5-9FA7AC2A2BB8}"/>
              </a:ext>
            </a:extLst>
          </p:cNvPr>
          <p:cNvSpPr>
            <a:spLocks noGrp="1"/>
          </p:cNvSpPr>
          <p:nvPr>
            <p:ph type="dt" sz="half" idx="10"/>
          </p:nvPr>
        </p:nvSpPr>
        <p:spPr/>
        <p:txBody>
          <a:bodyPr/>
          <a:lstStyle/>
          <a:p>
            <a:fld id="{E4C4C998-1149-B645-A202-2A21C35AFF6B}" type="datetimeFigureOut">
              <a:rPr lang="en-US" smtClean="0"/>
              <a:t>2/8/21</a:t>
            </a:fld>
            <a:endParaRPr lang="en-US"/>
          </a:p>
        </p:txBody>
      </p:sp>
      <p:sp>
        <p:nvSpPr>
          <p:cNvPr id="5" name="Footer Placeholder 4">
            <a:extLst>
              <a:ext uri="{FF2B5EF4-FFF2-40B4-BE49-F238E27FC236}">
                <a16:creationId xmlns:a16="http://schemas.microsoft.com/office/drawing/2014/main" id="{9187140C-8E35-CB49-A5C4-46272EB24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DEC24-54B0-FB4C-8850-7D9E94A05693}"/>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37306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22D67B-AFF8-B646-96E0-515C0C89FC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A8616A-E465-ED4D-9971-6D33AF87B2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0CAF4-0B64-5144-8D9D-A6428EECF517}"/>
              </a:ext>
            </a:extLst>
          </p:cNvPr>
          <p:cNvSpPr>
            <a:spLocks noGrp="1"/>
          </p:cNvSpPr>
          <p:nvPr>
            <p:ph type="dt" sz="half" idx="10"/>
          </p:nvPr>
        </p:nvSpPr>
        <p:spPr/>
        <p:txBody>
          <a:bodyPr/>
          <a:lstStyle/>
          <a:p>
            <a:fld id="{E4C4C998-1149-B645-A202-2A21C35AFF6B}" type="datetimeFigureOut">
              <a:rPr lang="en-US" smtClean="0"/>
              <a:t>2/8/21</a:t>
            </a:fld>
            <a:endParaRPr lang="en-US"/>
          </a:p>
        </p:txBody>
      </p:sp>
      <p:sp>
        <p:nvSpPr>
          <p:cNvPr id="5" name="Footer Placeholder 4">
            <a:extLst>
              <a:ext uri="{FF2B5EF4-FFF2-40B4-BE49-F238E27FC236}">
                <a16:creationId xmlns:a16="http://schemas.microsoft.com/office/drawing/2014/main" id="{62E4021E-70EA-6643-86A5-134C8F957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2D635-516D-644D-B27E-F81501F53ABE}"/>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308638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21A8-C522-C744-88B0-D55B80709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952BAB-4B50-4F42-A134-1A3B225AB2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688B1-C9BC-9940-8EDF-345EE990D503}"/>
              </a:ext>
            </a:extLst>
          </p:cNvPr>
          <p:cNvSpPr>
            <a:spLocks noGrp="1"/>
          </p:cNvSpPr>
          <p:nvPr>
            <p:ph type="dt" sz="half" idx="10"/>
          </p:nvPr>
        </p:nvSpPr>
        <p:spPr/>
        <p:txBody>
          <a:bodyPr/>
          <a:lstStyle/>
          <a:p>
            <a:fld id="{E4C4C998-1149-B645-A202-2A21C35AFF6B}" type="datetimeFigureOut">
              <a:rPr lang="en-US" smtClean="0"/>
              <a:t>2/8/21</a:t>
            </a:fld>
            <a:endParaRPr lang="en-US"/>
          </a:p>
        </p:txBody>
      </p:sp>
      <p:sp>
        <p:nvSpPr>
          <p:cNvPr id="5" name="Footer Placeholder 4">
            <a:extLst>
              <a:ext uri="{FF2B5EF4-FFF2-40B4-BE49-F238E27FC236}">
                <a16:creationId xmlns:a16="http://schemas.microsoft.com/office/drawing/2014/main" id="{0B1B9667-5E24-354D-8FCC-89084603D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32712-629F-2545-962C-A51D6BA2D1EE}"/>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239559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58EF-E47C-1841-81F3-2D4EA4E9E3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F4C822-5ECD-4B46-8947-A1024986A9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E5B4DC-D539-AE4D-90A0-768FD3F8AF79}"/>
              </a:ext>
            </a:extLst>
          </p:cNvPr>
          <p:cNvSpPr>
            <a:spLocks noGrp="1"/>
          </p:cNvSpPr>
          <p:nvPr>
            <p:ph type="dt" sz="half" idx="10"/>
          </p:nvPr>
        </p:nvSpPr>
        <p:spPr/>
        <p:txBody>
          <a:bodyPr/>
          <a:lstStyle/>
          <a:p>
            <a:fld id="{E4C4C998-1149-B645-A202-2A21C35AFF6B}" type="datetimeFigureOut">
              <a:rPr lang="en-US" smtClean="0"/>
              <a:t>2/8/21</a:t>
            </a:fld>
            <a:endParaRPr lang="en-US"/>
          </a:p>
        </p:txBody>
      </p:sp>
      <p:sp>
        <p:nvSpPr>
          <p:cNvPr id="5" name="Footer Placeholder 4">
            <a:extLst>
              <a:ext uri="{FF2B5EF4-FFF2-40B4-BE49-F238E27FC236}">
                <a16:creationId xmlns:a16="http://schemas.microsoft.com/office/drawing/2014/main" id="{877AA2EE-51BB-C945-90AA-DDB2A529B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9A70D-7438-404F-8D22-69969732ED68}"/>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23560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A105-8281-454D-B46A-3F5A8CEE0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C28C7-0941-A94D-996A-46E0299635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1F9B19-4F39-4144-A2A7-D2A7E52D6D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51D8E-3B9D-3748-BFA9-B79BB7E72788}"/>
              </a:ext>
            </a:extLst>
          </p:cNvPr>
          <p:cNvSpPr>
            <a:spLocks noGrp="1"/>
          </p:cNvSpPr>
          <p:nvPr>
            <p:ph type="dt" sz="half" idx="10"/>
          </p:nvPr>
        </p:nvSpPr>
        <p:spPr/>
        <p:txBody>
          <a:bodyPr/>
          <a:lstStyle/>
          <a:p>
            <a:fld id="{E4C4C998-1149-B645-A202-2A21C35AFF6B}" type="datetimeFigureOut">
              <a:rPr lang="en-US" smtClean="0"/>
              <a:t>2/8/21</a:t>
            </a:fld>
            <a:endParaRPr lang="en-US"/>
          </a:p>
        </p:txBody>
      </p:sp>
      <p:sp>
        <p:nvSpPr>
          <p:cNvPr id="6" name="Footer Placeholder 5">
            <a:extLst>
              <a:ext uri="{FF2B5EF4-FFF2-40B4-BE49-F238E27FC236}">
                <a16:creationId xmlns:a16="http://schemas.microsoft.com/office/drawing/2014/main" id="{468478FA-1D04-074F-A396-267AB6A69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A9760-EB34-F64E-AAFB-AD259AA9E612}"/>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140794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516C-5A6A-564E-89E3-EF8FAB35CC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6530B9-287F-0942-9136-3D399EECB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E3ABD8-F9DC-7348-8E21-6D23C34FB4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74F99-CBF1-4245-AE27-A6F42C6741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C17651-03D3-0E43-8C3F-CC1A1F1D5B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08CA37-563F-2642-9DEB-FE98D9B5FD78}"/>
              </a:ext>
            </a:extLst>
          </p:cNvPr>
          <p:cNvSpPr>
            <a:spLocks noGrp="1"/>
          </p:cNvSpPr>
          <p:nvPr>
            <p:ph type="dt" sz="half" idx="10"/>
          </p:nvPr>
        </p:nvSpPr>
        <p:spPr/>
        <p:txBody>
          <a:bodyPr/>
          <a:lstStyle/>
          <a:p>
            <a:fld id="{E4C4C998-1149-B645-A202-2A21C35AFF6B}" type="datetimeFigureOut">
              <a:rPr lang="en-US" smtClean="0"/>
              <a:t>2/8/21</a:t>
            </a:fld>
            <a:endParaRPr lang="en-US"/>
          </a:p>
        </p:txBody>
      </p:sp>
      <p:sp>
        <p:nvSpPr>
          <p:cNvPr id="8" name="Footer Placeholder 7">
            <a:extLst>
              <a:ext uri="{FF2B5EF4-FFF2-40B4-BE49-F238E27FC236}">
                <a16:creationId xmlns:a16="http://schemas.microsoft.com/office/drawing/2014/main" id="{6F359678-CC31-774A-9299-6FE17D47D5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58DAAE-9105-FE45-BE76-0D39F26F70FC}"/>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156933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6377-709D-7447-B764-298CC56487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97CF64-6FAF-4B4C-B366-2A3F930686DF}"/>
              </a:ext>
            </a:extLst>
          </p:cNvPr>
          <p:cNvSpPr>
            <a:spLocks noGrp="1"/>
          </p:cNvSpPr>
          <p:nvPr>
            <p:ph type="dt" sz="half" idx="10"/>
          </p:nvPr>
        </p:nvSpPr>
        <p:spPr/>
        <p:txBody>
          <a:bodyPr/>
          <a:lstStyle/>
          <a:p>
            <a:fld id="{E4C4C998-1149-B645-A202-2A21C35AFF6B}" type="datetimeFigureOut">
              <a:rPr lang="en-US" smtClean="0"/>
              <a:t>2/8/21</a:t>
            </a:fld>
            <a:endParaRPr lang="en-US"/>
          </a:p>
        </p:txBody>
      </p:sp>
      <p:sp>
        <p:nvSpPr>
          <p:cNvPr id="4" name="Footer Placeholder 3">
            <a:extLst>
              <a:ext uri="{FF2B5EF4-FFF2-40B4-BE49-F238E27FC236}">
                <a16:creationId xmlns:a16="http://schemas.microsoft.com/office/drawing/2014/main" id="{D0C4BC61-FEEF-2741-A864-95D29BC36A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0C2768-69FD-E34C-A8E1-89781E2B40F9}"/>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161232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88382-A8A7-E649-8F71-D42F11EBB98C}"/>
              </a:ext>
            </a:extLst>
          </p:cNvPr>
          <p:cNvSpPr>
            <a:spLocks noGrp="1"/>
          </p:cNvSpPr>
          <p:nvPr>
            <p:ph type="dt" sz="half" idx="10"/>
          </p:nvPr>
        </p:nvSpPr>
        <p:spPr/>
        <p:txBody>
          <a:bodyPr/>
          <a:lstStyle/>
          <a:p>
            <a:fld id="{E4C4C998-1149-B645-A202-2A21C35AFF6B}" type="datetimeFigureOut">
              <a:rPr lang="en-US" smtClean="0"/>
              <a:t>2/8/21</a:t>
            </a:fld>
            <a:endParaRPr lang="en-US"/>
          </a:p>
        </p:txBody>
      </p:sp>
      <p:sp>
        <p:nvSpPr>
          <p:cNvPr id="3" name="Footer Placeholder 2">
            <a:extLst>
              <a:ext uri="{FF2B5EF4-FFF2-40B4-BE49-F238E27FC236}">
                <a16:creationId xmlns:a16="http://schemas.microsoft.com/office/drawing/2014/main" id="{8D441420-8385-3B41-A7FC-AF848AFA1E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1236A8-7902-8C46-B0C2-AFBB5C223FFA}"/>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81566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F825-6E95-B948-A8C6-FA2175ABD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C85EA6-0598-7F4C-B871-4E0927CE5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1FA946-F159-B140-9B0E-DF42DD49B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1F8870-5355-8244-AD7A-7AB57F0657B1}"/>
              </a:ext>
            </a:extLst>
          </p:cNvPr>
          <p:cNvSpPr>
            <a:spLocks noGrp="1"/>
          </p:cNvSpPr>
          <p:nvPr>
            <p:ph type="dt" sz="half" idx="10"/>
          </p:nvPr>
        </p:nvSpPr>
        <p:spPr/>
        <p:txBody>
          <a:bodyPr/>
          <a:lstStyle/>
          <a:p>
            <a:fld id="{E4C4C998-1149-B645-A202-2A21C35AFF6B}" type="datetimeFigureOut">
              <a:rPr lang="en-US" smtClean="0"/>
              <a:t>2/8/21</a:t>
            </a:fld>
            <a:endParaRPr lang="en-US"/>
          </a:p>
        </p:txBody>
      </p:sp>
      <p:sp>
        <p:nvSpPr>
          <p:cNvPr id="6" name="Footer Placeholder 5">
            <a:extLst>
              <a:ext uri="{FF2B5EF4-FFF2-40B4-BE49-F238E27FC236}">
                <a16:creationId xmlns:a16="http://schemas.microsoft.com/office/drawing/2014/main" id="{825E1B4B-C2C0-C442-A594-E554D3DB17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CE1BAC-0C98-7048-BCE3-4A3712F379D2}"/>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278542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1654-5835-6141-A73C-FF7A70D09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D0FFF4-8A48-7745-B52C-A18448A92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A0950A-C35D-2A4A-B297-823B50B9C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51E731-908A-5446-AEF5-F4FD4EFB3867}"/>
              </a:ext>
            </a:extLst>
          </p:cNvPr>
          <p:cNvSpPr>
            <a:spLocks noGrp="1"/>
          </p:cNvSpPr>
          <p:nvPr>
            <p:ph type="dt" sz="half" idx="10"/>
          </p:nvPr>
        </p:nvSpPr>
        <p:spPr/>
        <p:txBody>
          <a:bodyPr/>
          <a:lstStyle/>
          <a:p>
            <a:fld id="{E4C4C998-1149-B645-A202-2A21C35AFF6B}" type="datetimeFigureOut">
              <a:rPr lang="en-US" smtClean="0"/>
              <a:t>2/8/21</a:t>
            </a:fld>
            <a:endParaRPr lang="en-US"/>
          </a:p>
        </p:txBody>
      </p:sp>
      <p:sp>
        <p:nvSpPr>
          <p:cNvPr id="6" name="Footer Placeholder 5">
            <a:extLst>
              <a:ext uri="{FF2B5EF4-FFF2-40B4-BE49-F238E27FC236}">
                <a16:creationId xmlns:a16="http://schemas.microsoft.com/office/drawing/2014/main" id="{E075DE4C-EA5C-D84C-BFC3-902980B8E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D2251-BC4A-5043-8D67-67192DDFC182}"/>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70044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28D0F7-BA05-0042-8F9E-C393B8E5E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5AF827-8BEE-0348-A0ED-2710B7331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6B4BB-BAC4-2C44-A1B6-F8A8E5F7B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4C998-1149-B645-A202-2A21C35AFF6B}" type="datetimeFigureOut">
              <a:rPr lang="en-US" smtClean="0"/>
              <a:t>2/8/21</a:t>
            </a:fld>
            <a:endParaRPr lang="en-US"/>
          </a:p>
        </p:txBody>
      </p:sp>
      <p:sp>
        <p:nvSpPr>
          <p:cNvPr id="5" name="Footer Placeholder 4">
            <a:extLst>
              <a:ext uri="{FF2B5EF4-FFF2-40B4-BE49-F238E27FC236}">
                <a16:creationId xmlns:a16="http://schemas.microsoft.com/office/drawing/2014/main" id="{B1FD8D17-BA22-2942-9B21-5C8711D9F0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B2360F-FAF1-2140-88B5-BB3342248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83735-E581-4D45-B067-285DA5E1DC29}" type="slidenum">
              <a:rPr lang="en-US" smtClean="0"/>
              <a:t>‹#›</a:t>
            </a:fld>
            <a:endParaRPr lang="en-US"/>
          </a:p>
        </p:txBody>
      </p:sp>
    </p:spTree>
    <p:extLst>
      <p:ext uri="{BB962C8B-B14F-4D97-AF65-F5344CB8AC3E}">
        <p14:creationId xmlns:p14="http://schemas.microsoft.com/office/powerpoint/2010/main" val="4286095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miteco.gob.es/es/calidad-y-evaluacion-ambiental/temas/prevencion-y-gestion-residuos/flujos/domesticos/gestion/sistema-tratamient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8E60-4CD0-2D4C-AFA8-C6020DE1FFE6}"/>
              </a:ext>
            </a:extLst>
          </p:cNvPr>
          <p:cNvSpPr>
            <a:spLocks noGrp="1"/>
          </p:cNvSpPr>
          <p:nvPr>
            <p:ph type="ctrTitle"/>
          </p:nvPr>
        </p:nvSpPr>
        <p:spPr>
          <a:xfrm>
            <a:off x="161656" y="155110"/>
            <a:ext cx="7453582" cy="757237"/>
          </a:xfrm>
          <a:solidFill>
            <a:schemeClr val="accent6">
              <a:lumMod val="60000"/>
              <a:lumOff val="40000"/>
            </a:schemeClr>
          </a:solidFill>
          <a:ln w="25400">
            <a:solidFill>
              <a:schemeClr val="bg1"/>
            </a:solidFill>
          </a:ln>
        </p:spPr>
        <p:txBody>
          <a:bodyPr>
            <a:normAutofit fontScale="90000"/>
          </a:bodyPr>
          <a:lstStyle/>
          <a:p>
            <a:r>
              <a:rPr lang="en-US" b="1" dirty="0"/>
              <a:t>This Week with Mr. Forest</a:t>
            </a:r>
          </a:p>
        </p:txBody>
      </p:sp>
      <p:sp>
        <p:nvSpPr>
          <p:cNvPr id="3" name="Subtitle 2">
            <a:extLst>
              <a:ext uri="{FF2B5EF4-FFF2-40B4-BE49-F238E27FC236}">
                <a16:creationId xmlns:a16="http://schemas.microsoft.com/office/drawing/2014/main" id="{76E5E47F-5377-4444-8579-4C01E5C579D4}"/>
              </a:ext>
            </a:extLst>
          </p:cNvPr>
          <p:cNvSpPr>
            <a:spLocks noGrp="1"/>
          </p:cNvSpPr>
          <p:nvPr>
            <p:ph type="subTitle" idx="1"/>
          </p:nvPr>
        </p:nvSpPr>
        <p:spPr>
          <a:xfrm>
            <a:off x="186860" y="1024458"/>
            <a:ext cx="10172289" cy="522254"/>
          </a:xfrm>
          <a:solidFill>
            <a:schemeClr val="accent4">
              <a:lumMod val="40000"/>
              <a:lumOff val="60000"/>
            </a:schemeClr>
          </a:solidFill>
          <a:ln w="25400">
            <a:solidFill>
              <a:schemeClr val="bg1"/>
            </a:solidFill>
          </a:ln>
        </p:spPr>
        <p:txBody>
          <a:bodyPr>
            <a:normAutofit fontScale="85000" lnSpcReduction="10000"/>
          </a:bodyPr>
          <a:lstStyle/>
          <a:p>
            <a:r>
              <a:rPr lang="en-US" sz="2800" b="1" dirty="0"/>
              <a:t>Recognizing Pollution in </a:t>
            </a:r>
            <a:r>
              <a:rPr lang="en-US" sz="2800" b="1" dirty="0" err="1"/>
              <a:t>Turrull</a:t>
            </a:r>
            <a:r>
              <a:rPr lang="en-US" sz="2800" b="1" dirty="0"/>
              <a:t> Forest </a:t>
            </a:r>
            <a:r>
              <a:rPr lang="en-US" sz="2800" b="1" dirty="0">
                <a:solidFill>
                  <a:schemeClr val="accent1">
                    <a:lumMod val="75000"/>
                  </a:schemeClr>
                </a:solidFill>
              </a:rPr>
              <a:t>(“BASURALEZA”) </a:t>
            </a:r>
            <a:r>
              <a:rPr lang="en-US" sz="2800" b="1" dirty="0"/>
              <a:t>and What to do With It</a:t>
            </a:r>
          </a:p>
          <a:p>
            <a:endParaRPr lang="es-ES" dirty="0"/>
          </a:p>
          <a:p>
            <a:endParaRPr lang="en-US" dirty="0"/>
          </a:p>
        </p:txBody>
      </p:sp>
      <p:pic>
        <p:nvPicPr>
          <p:cNvPr id="5" name="Picture 4">
            <a:extLst>
              <a:ext uri="{FF2B5EF4-FFF2-40B4-BE49-F238E27FC236}">
                <a16:creationId xmlns:a16="http://schemas.microsoft.com/office/drawing/2014/main" id="{A9619CB8-4F75-F045-9B33-4CE07659EE7D}"/>
              </a:ext>
            </a:extLst>
          </p:cNvPr>
          <p:cNvPicPr>
            <a:picLocks noChangeAspect="1"/>
          </p:cNvPicPr>
          <p:nvPr/>
        </p:nvPicPr>
        <p:blipFill>
          <a:blip r:embed="rId3"/>
          <a:stretch>
            <a:fillRect/>
          </a:stretch>
        </p:blipFill>
        <p:spPr>
          <a:xfrm>
            <a:off x="10567552" y="233538"/>
            <a:ext cx="1429898" cy="1429898"/>
          </a:xfrm>
          <a:prstGeom prst="rect">
            <a:avLst/>
          </a:prstGeom>
          <a:ln w="31750" cmpd="dbl">
            <a:solidFill>
              <a:schemeClr val="accent6">
                <a:lumMod val="50000"/>
              </a:schemeClr>
            </a:solidFill>
            <a:bevel/>
          </a:ln>
        </p:spPr>
      </p:pic>
      <p:graphicFrame>
        <p:nvGraphicFramePr>
          <p:cNvPr id="9" name="Table 8">
            <a:extLst>
              <a:ext uri="{FF2B5EF4-FFF2-40B4-BE49-F238E27FC236}">
                <a16:creationId xmlns:a16="http://schemas.microsoft.com/office/drawing/2014/main" id="{191BEC49-EA57-DA4D-9062-BDECC2288078}"/>
              </a:ext>
            </a:extLst>
          </p:cNvPr>
          <p:cNvGraphicFramePr>
            <a:graphicFrameLocks noGrp="1"/>
          </p:cNvGraphicFramePr>
          <p:nvPr>
            <p:extLst>
              <p:ext uri="{D42A27DB-BD31-4B8C-83A1-F6EECF244321}">
                <p14:modId xmlns:p14="http://schemas.microsoft.com/office/powerpoint/2010/main" val="223766119"/>
              </p:ext>
            </p:extLst>
          </p:nvPr>
        </p:nvGraphicFramePr>
        <p:xfrm>
          <a:off x="186860" y="1770616"/>
          <a:ext cx="11831876" cy="1330098"/>
        </p:xfrm>
        <a:graphic>
          <a:graphicData uri="http://schemas.openxmlformats.org/drawingml/2006/table">
            <a:tbl>
              <a:tblPr firstRow="1" firstCol="1" bandRow="1">
                <a:tableStyleId>{5C22544A-7EE6-4342-B048-85BDC9FD1C3A}</a:tableStyleId>
              </a:tblPr>
              <a:tblGrid>
                <a:gridCol w="11831876">
                  <a:extLst>
                    <a:ext uri="{9D8B030D-6E8A-4147-A177-3AD203B41FA5}">
                      <a16:colId xmlns:a16="http://schemas.microsoft.com/office/drawing/2014/main" val="4031589155"/>
                    </a:ext>
                  </a:extLst>
                </a:gridCol>
              </a:tblGrid>
              <a:tr h="1330098">
                <a:tc>
                  <a:txBody>
                    <a:bodyPr/>
                    <a:lstStyle/>
                    <a:p>
                      <a:pPr marL="0" marR="0">
                        <a:spcBef>
                          <a:spcPts val="0"/>
                        </a:spcBef>
                        <a:spcAft>
                          <a:spcPts val="0"/>
                        </a:spcAft>
                      </a:pPr>
                      <a:r>
                        <a:rPr lang="en-US" sz="1800" b="0" noProof="0" dirty="0">
                          <a:solidFill>
                            <a:schemeClr val="tx1"/>
                          </a:solidFill>
                          <a:effectLst/>
                        </a:rPr>
                        <a:t> </a:t>
                      </a:r>
                      <a:r>
                        <a:rPr lang="en-US" sz="1800" b="1" noProof="0" dirty="0">
                          <a:solidFill>
                            <a:schemeClr val="tx1"/>
                          </a:solidFill>
                          <a:effectLst/>
                        </a:rPr>
                        <a:t>OBJECTIVES:</a:t>
                      </a:r>
                    </a:p>
                    <a:p>
                      <a:pPr marL="0" marR="0">
                        <a:spcBef>
                          <a:spcPts val="0"/>
                        </a:spcBef>
                        <a:spcAft>
                          <a:spcPts val="0"/>
                        </a:spcAft>
                      </a:pPr>
                      <a:r>
                        <a:rPr lang="en-US" sz="1800" b="0" noProof="0" dirty="0">
                          <a:solidFill>
                            <a:schemeClr val="tx1"/>
                          </a:solidFill>
                          <a:effectLst/>
                          <a:latin typeface="+mn-lt"/>
                        </a:rPr>
                        <a:t>•Students will identify objects that do not belong to the natural cycle of the Forest.</a:t>
                      </a:r>
                    </a:p>
                    <a:p>
                      <a:pPr marL="0" marR="0">
                        <a:spcBef>
                          <a:spcPts val="0"/>
                        </a:spcBef>
                        <a:spcAft>
                          <a:spcPts val="0"/>
                        </a:spcAft>
                      </a:pPr>
                      <a:r>
                        <a:rPr lang="en-US" sz="1800" b="0" noProof="0" dirty="0">
                          <a:solidFill>
                            <a:schemeClr val="tx1"/>
                          </a:solidFill>
                          <a:effectLst/>
                          <a:latin typeface="+mn-lt"/>
                        </a:rPr>
                        <a:t>• Students will practice their English vocabulary and oral/listening competence.</a:t>
                      </a:r>
                    </a:p>
                    <a:p>
                      <a:pPr marL="0" marR="0">
                        <a:spcBef>
                          <a:spcPts val="0"/>
                        </a:spcBef>
                        <a:spcAft>
                          <a:spcPts val="0"/>
                        </a:spcAft>
                      </a:pPr>
                      <a:r>
                        <a:rPr lang="en-US" sz="1800" b="0" noProof="0" dirty="0">
                          <a:solidFill>
                            <a:schemeClr val="tx1"/>
                          </a:solidFill>
                          <a:effectLst/>
                          <a:latin typeface="+mn-lt"/>
                        </a:rPr>
                        <a:t>• Students will learn to identify sources of forest pollution, collect object foreign to the Forest and discard them properly.</a:t>
                      </a:r>
                      <a:endParaRPr lang="en-US" sz="1800" b="0" noProof="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02163558"/>
                  </a:ext>
                </a:extLst>
              </a:tr>
            </a:tbl>
          </a:graphicData>
        </a:graphic>
      </p:graphicFrame>
      <p:sp>
        <p:nvSpPr>
          <p:cNvPr id="16" name="Rectangle 15">
            <a:extLst>
              <a:ext uri="{FF2B5EF4-FFF2-40B4-BE49-F238E27FC236}">
                <a16:creationId xmlns:a16="http://schemas.microsoft.com/office/drawing/2014/main" id="{0393F1F4-35AB-3749-AAD9-BF721E6CC72D}"/>
              </a:ext>
            </a:extLst>
          </p:cNvPr>
          <p:cNvSpPr/>
          <p:nvPr/>
        </p:nvSpPr>
        <p:spPr>
          <a:xfrm>
            <a:off x="197752" y="5163843"/>
            <a:ext cx="2869849"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4925">
            <a:solidFill>
              <a:schemeClr val="tx1"/>
            </a:solidFill>
          </a:ln>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MATERIALS: </a:t>
            </a:r>
            <a:r>
              <a:rPr lang="en-US" dirty="0">
                <a:latin typeface="Calibri" panose="020F0502020204030204" pitchFamily="34" charset="0"/>
                <a:ea typeface="Times New Roman" panose="02020603050405020304" pitchFamily="18" charset="0"/>
                <a:cs typeface="Times New Roman" panose="02020603050405020304" pitchFamily="18" charset="0"/>
              </a:rPr>
              <a:t> </a:t>
            </a:r>
          </a:p>
          <a:p>
            <a:pPr marL="228600" indent="-228600"/>
            <a:r>
              <a:rPr lang="en-US" dirty="0">
                <a:latin typeface="Calibri" panose="020F0502020204030204" pitchFamily="34" charset="0"/>
                <a:ea typeface="Times New Roman" panose="02020603050405020304" pitchFamily="18" charset="0"/>
                <a:cs typeface="Times New Roman" panose="02020603050405020304" pitchFamily="18" charset="0"/>
              </a:rPr>
              <a:t>✔️</a:t>
            </a:r>
            <a:r>
              <a:rPr lang="en-US" b="1" dirty="0">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Stakes of different colors,</a:t>
            </a:r>
          </a:p>
          <a:p>
            <a:pPr marL="228600" indent="-228600"/>
            <a:r>
              <a:rPr lang="en-US" b="1" dirty="0">
                <a:latin typeface="Calibri" panose="020F0502020204030204" pitchFamily="34" charset="0"/>
                <a:ea typeface="Times New Roman" panose="02020603050405020304" pitchFamily="18" charset="0"/>
                <a:cs typeface="Times New Roman" panose="02020603050405020304" pitchFamily="18" charset="0"/>
              </a:rPr>
              <a:t>✔️</a:t>
            </a:r>
            <a:r>
              <a:rPr lang="en-US" dirty="0">
                <a:latin typeface="Calibri" panose="020F0502020204030204" pitchFamily="34" charset="0"/>
                <a:ea typeface="Times New Roman" panose="02020603050405020304" pitchFamily="18" charset="0"/>
                <a:cs typeface="Times New Roman" panose="02020603050405020304" pitchFamily="18" charset="0"/>
              </a:rPr>
              <a:t> bags of different colors</a:t>
            </a:r>
          </a:p>
          <a:p>
            <a:pPr marL="228600" indent="-228600"/>
            <a:r>
              <a:rPr lang="en-US" dirty="0">
                <a:latin typeface="Calibri" panose="020F0502020204030204" pitchFamily="34" charset="0"/>
                <a:ea typeface="Times New Roman" panose="02020603050405020304" pitchFamily="18" charset="0"/>
                <a:cs typeface="Times New Roman" panose="02020603050405020304" pitchFamily="18" charset="0"/>
              </a:rPr>
              <a:t>✔️Gloves</a:t>
            </a:r>
          </a:p>
        </p:txBody>
      </p:sp>
      <p:sp>
        <p:nvSpPr>
          <p:cNvPr id="17" name="Rectangle 16">
            <a:extLst>
              <a:ext uri="{FF2B5EF4-FFF2-40B4-BE49-F238E27FC236}">
                <a16:creationId xmlns:a16="http://schemas.microsoft.com/office/drawing/2014/main" id="{F9B0C319-B5CC-A344-8008-C70EDF68C303}"/>
              </a:ext>
            </a:extLst>
          </p:cNvPr>
          <p:cNvSpPr/>
          <p:nvPr/>
        </p:nvSpPr>
        <p:spPr>
          <a:xfrm>
            <a:off x="238812" y="3235346"/>
            <a:ext cx="2822659" cy="1477328"/>
          </a:xfrm>
          <a:prstGeom prst="rect">
            <a:avLst/>
          </a:prstGeom>
          <a:solidFill>
            <a:schemeClr val="accent6">
              <a:lumMod val="40000"/>
              <a:lumOff val="60000"/>
            </a:schemeClr>
          </a:solidFill>
          <a:ln w="34925">
            <a:solidFill>
              <a:schemeClr val="tx1"/>
            </a:solidFill>
          </a:ln>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AIM:  </a:t>
            </a:r>
            <a:r>
              <a:rPr lang="en-US" dirty="0">
                <a:latin typeface="Calibri" panose="020F0502020204030204" pitchFamily="34" charset="0"/>
                <a:cs typeface="Times New Roman" panose="02020603050405020304" pitchFamily="18" charset="0"/>
              </a:rPr>
              <a:t>For each students to recognize what constitutes </a:t>
            </a:r>
            <a:r>
              <a:rPr lang="en-US" b="1" dirty="0">
                <a:latin typeface="Calibri" panose="020F0502020204030204" pitchFamily="34" charset="0"/>
                <a:cs typeface="Times New Roman" panose="02020603050405020304" pitchFamily="18" charset="0"/>
              </a:rPr>
              <a:t>pollution</a:t>
            </a:r>
            <a:r>
              <a:rPr lang="en-US" dirty="0">
                <a:latin typeface="Calibri" panose="020F0502020204030204" pitchFamily="34" charset="0"/>
                <a:cs typeface="Times New Roman" panose="02020603050405020304" pitchFamily="18" charset="0"/>
              </a:rPr>
              <a:t> in a natural environment and to know what to do about it.</a:t>
            </a:r>
            <a:endParaRPr lang="en-US" dirty="0"/>
          </a:p>
        </p:txBody>
      </p:sp>
      <p:sp>
        <p:nvSpPr>
          <p:cNvPr id="18" name="TextBox 17">
            <a:extLst>
              <a:ext uri="{FF2B5EF4-FFF2-40B4-BE49-F238E27FC236}">
                <a16:creationId xmlns:a16="http://schemas.microsoft.com/office/drawing/2014/main" id="{BE2F4F80-386D-4040-8420-74CCFF2266C9}"/>
              </a:ext>
            </a:extLst>
          </p:cNvPr>
          <p:cNvSpPr txBox="1"/>
          <p:nvPr/>
        </p:nvSpPr>
        <p:spPr>
          <a:xfrm>
            <a:off x="8040001" y="349062"/>
            <a:ext cx="1624163" cy="369332"/>
          </a:xfrm>
          <a:prstGeom prst="rect">
            <a:avLst/>
          </a:prstGeom>
          <a:solidFill>
            <a:schemeClr val="accent4">
              <a:lumMod val="40000"/>
              <a:lumOff val="60000"/>
            </a:schemeClr>
          </a:solidFill>
          <a:ln w="25400">
            <a:solidFill>
              <a:schemeClr val="bg1"/>
            </a:solidFill>
          </a:ln>
        </p:spPr>
        <p:txBody>
          <a:bodyPr wrap="none" rtlCol="0">
            <a:spAutoFit/>
          </a:bodyPr>
          <a:lstStyle/>
          <a:p>
            <a:r>
              <a:rPr lang="en-US" b="1" dirty="0"/>
              <a:t>08-11/02/2021</a:t>
            </a:r>
          </a:p>
        </p:txBody>
      </p:sp>
      <p:pic>
        <p:nvPicPr>
          <p:cNvPr id="10" name="Picture 9">
            <a:extLst>
              <a:ext uri="{FF2B5EF4-FFF2-40B4-BE49-F238E27FC236}">
                <a16:creationId xmlns:a16="http://schemas.microsoft.com/office/drawing/2014/main" id="{B1B9CCCF-95B2-ED4A-9BD0-5C25E031397D}"/>
              </a:ext>
            </a:extLst>
          </p:cNvPr>
          <p:cNvPicPr>
            <a:picLocks noChangeAspect="1"/>
          </p:cNvPicPr>
          <p:nvPr/>
        </p:nvPicPr>
        <p:blipFill>
          <a:blip r:embed="rId4"/>
          <a:stretch>
            <a:fillRect/>
          </a:stretch>
        </p:blipFill>
        <p:spPr>
          <a:xfrm>
            <a:off x="3249059" y="3324618"/>
            <a:ext cx="4683416" cy="2462571"/>
          </a:xfrm>
          <a:prstGeom prst="rect">
            <a:avLst/>
          </a:prstGeom>
          <a:ln w="31750">
            <a:solidFill>
              <a:schemeClr val="bg1"/>
            </a:solidFill>
          </a:ln>
        </p:spPr>
      </p:pic>
      <p:sp>
        <p:nvSpPr>
          <p:cNvPr id="11" name="Rectangle 10">
            <a:extLst>
              <a:ext uri="{FF2B5EF4-FFF2-40B4-BE49-F238E27FC236}">
                <a16:creationId xmlns:a16="http://schemas.microsoft.com/office/drawing/2014/main" id="{60219FA9-3AB4-DA4C-A9D9-BC0694184268}"/>
              </a:ext>
            </a:extLst>
          </p:cNvPr>
          <p:cNvSpPr/>
          <p:nvPr/>
        </p:nvSpPr>
        <p:spPr>
          <a:xfrm>
            <a:off x="8116576" y="3304845"/>
            <a:ext cx="3841619" cy="3139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4925">
            <a:solidFill>
              <a:schemeClr val="tx1"/>
            </a:solidFill>
          </a:ln>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Activity: </a:t>
            </a:r>
            <a:r>
              <a:rPr lang="en-US" dirty="0">
                <a:latin typeface="Calibri" panose="020F0502020204030204" pitchFamily="34" charset="0"/>
                <a:ea typeface="Times New Roman" panose="02020603050405020304" pitchFamily="18" charset="0"/>
                <a:cs typeface="Times New Roman" panose="02020603050405020304" pitchFamily="18" charset="0"/>
              </a:rPr>
              <a:t> Students form groups of 4 (1 collector, 3 searchers). Each team has a color (green, yellow, blue, brown, grey, etc.), and collects as much as they can for 10 minutes. After collecting, students sort materials into 5 categories corresponding to recycling container. The sources of objects found are discussed as well as measures to reduce the presence of these objects in the forest.</a:t>
            </a:r>
          </a:p>
        </p:txBody>
      </p:sp>
    </p:spTree>
    <p:extLst>
      <p:ext uri="{BB962C8B-B14F-4D97-AF65-F5344CB8AC3E}">
        <p14:creationId xmlns:p14="http://schemas.microsoft.com/office/powerpoint/2010/main" val="212172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6954F-D8F1-494E-82D4-988A6E54747F}"/>
              </a:ext>
            </a:extLst>
          </p:cNvPr>
          <p:cNvSpPr>
            <a:spLocks noGrp="1"/>
          </p:cNvSpPr>
          <p:nvPr>
            <p:ph idx="1"/>
          </p:nvPr>
        </p:nvSpPr>
        <p:spPr>
          <a:xfrm>
            <a:off x="356616" y="256031"/>
            <a:ext cx="10982436" cy="6301931"/>
          </a:xfrm>
        </p:spPr>
        <p:txBody>
          <a:bodyPr>
            <a:normAutofit fontScale="32500" lnSpcReduction="20000"/>
          </a:bodyPr>
          <a:lstStyle/>
          <a:p>
            <a:pPr marL="0" indent="0">
              <a:buNone/>
            </a:pPr>
            <a:r>
              <a:rPr lang="es-ES" b="1" dirty="0"/>
              <a:t> </a:t>
            </a:r>
            <a:endParaRPr lang="es-ES" dirty="0"/>
          </a:p>
          <a:p>
            <a:pPr marL="0" indent="0" algn="ctr">
              <a:buNone/>
            </a:pPr>
            <a:r>
              <a:rPr lang="es-ES" sz="7200" b="1" dirty="0">
                <a:solidFill>
                  <a:schemeClr val="accent5">
                    <a:lumMod val="75000"/>
                  </a:schemeClr>
                </a:solidFill>
              </a:rPr>
              <a:t>Contenedor azul: papel y cartón</a:t>
            </a:r>
          </a:p>
          <a:p>
            <a:pPr marL="0" indent="0">
              <a:buNone/>
            </a:pPr>
            <a:endParaRPr lang="es-ES" sz="5500" dirty="0"/>
          </a:p>
          <a:p>
            <a:pPr marL="0" indent="0">
              <a:buNone/>
            </a:pPr>
            <a:endParaRPr lang="es-ES" sz="5500" dirty="0"/>
          </a:p>
          <a:p>
            <a:pPr marL="0" indent="0">
              <a:buNone/>
            </a:pPr>
            <a:endParaRPr lang="es-ES" sz="5500" dirty="0"/>
          </a:p>
          <a:p>
            <a:pPr marL="0" indent="0">
              <a:buNone/>
            </a:pPr>
            <a:endParaRPr lang="es-ES" sz="5500" dirty="0"/>
          </a:p>
          <a:p>
            <a:pPr marL="0" indent="0">
              <a:buNone/>
            </a:pPr>
            <a:r>
              <a:rPr lang="es-ES" sz="5500" dirty="0"/>
              <a:t>El color azul identifica el contenedor en el que se deben depositar los envases de papel y cartón, así como otros elementos tales como periódicos, revistas, folletos publicitarios, folios, cuadernos usados, etc. Al depositar estos residuos en el contenedor azul es recomendable plegarlos correctamente, de manera que se pueda almacenar la mayor cantidad de residuos, optimizando su recogida.</a:t>
            </a:r>
          </a:p>
          <a:p>
            <a:pPr marL="0" indent="0">
              <a:buNone/>
            </a:pPr>
            <a:r>
              <a:rPr lang="es-ES" sz="5500" dirty="0"/>
              <a:t>Qué depositar</a:t>
            </a:r>
          </a:p>
          <a:p>
            <a:pPr marL="0" indent="0">
              <a:buNone/>
            </a:pPr>
            <a:r>
              <a:rPr lang="es-ES" sz="5500" dirty="0"/>
              <a:t>– Cajas de cartón (de cereales, de zapatos, de galletas, de huevos, etc.)</a:t>
            </a:r>
          </a:p>
          <a:p>
            <a:pPr marL="0" indent="0">
              <a:buNone/>
            </a:pPr>
            <a:r>
              <a:rPr lang="es-ES" sz="5500" dirty="0"/>
              <a:t>– Bolsas de papel</a:t>
            </a:r>
          </a:p>
          <a:p>
            <a:pPr marL="0" indent="0">
              <a:buNone/>
            </a:pPr>
            <a:r>
              <a:rPr lang="es-ES" sz="5500" dirty="0"/>
              <a:t>– Folios, cartulinas, cuadernos, sobres, periódicos, revistas, folletos, papel para envolver y otros residuos similares compuestos por estos dos materiales.</a:t>
            </a:r>
          </a:p>
          <a:p>
            <a:pPr marL="0" indent="0">
              <a:buNone/>
            </a:pPr>
            <a:r>
              <a:rPr lang="es-ES" sz="5500" dirty="0"/>
              <a:t>Qué no depositar</a:t>
            </a:r>
          </a:p>
          <a:p>
            <a:pPr marL="0" indent="0">
              <a:buNone/>
            </a:pPr>
            <a:r>
              <a:rPr lang="es-ES" sz="5500" dirty="0"/>
              <a:t>– Envases tipo </a:t>
            </a:r>
            <a:r>
              <a:rPr lang="es-ES" sz="5500" dirty="0" err="1"/>
              <a:t>brick</a:t>
            </a:r>
            <a:r>
              <a:rPr lang="es-ES" sz="5500" dirty="0"/>
              <a:t>, ya que además de cartón contienen otros dos materiales más: plástico y aluminio.</a:t>
            </a:r>
          </a:p>
          <a:p>
            <a:pPr marL="0" indent="0">
              <a:buNone/>
            </a:pPr>
            <a:r>
              <a:rPr lang="es-ES" sz="5500" dirty="0"/>
              <a:t>– Servilletas o papel de cocina, ya que son de celulosa; y papeles sucios impregnados con comida o restos de grasa.</a:t>
            </a:r>
          </a:p>
          <a:p>
            <a:pPr marL="0" indent="0">
              <a:buNone/>
            </a:pPr>
            <a:r>
              <a:rPr lang="es-ES" sz="5500" dirty="0"/>
              <a:t>– Cajas y prospectos de medicamentos.</a:t>
            </a:r>
            <a:endParaRPr lang="en-US" sz="5500" dirty="0"/>
          </a:p>
        </p:txBody>
      </p:sp>
      <p:pic>
        <p:nvPicPr>
          <p:cNvPr id="4" name="Picture 3">
            <a:extLst>
              <a:ext uri="{FF2B5EF4-FFF2-40B4-BE49-F238E27FC236}">
                <a16:creationId xmlns:a16="http://schemas.microsoft.com/office/drawing/2014/main" id="{2EC7DB26-40C2-D14A-A8C5-DDA8F54067D8}"/>
              </a:ext>
            </a:extLst>
          </p:cNvPr>
          <p:cNvPicPr>
            <a:picLocks noChangeAspect="1"/>
          </p:cNvPicPr>
          <p:nvPr/>
        </p:nvPicPr>
        <p:blipFill>
          <a:blip r:embed="rId2"/>
          <a:stretch>
            <a:fillRect/>
          </a:stretch>
        </p:blipFill>
        <p:spPr>
          <a:xfrm>
            <a:off x="8594725" y="256031"/>
            <a:ext cx="2306638" cy="1727752"/>
          </a:xfrm>
          <a:prstGeom prst="rect">
            <a:avLst/>
          </a:prstGeom>
        </p:spPr>
      </p:pic>
    </p:spTree>
    <p:extLst>
      <p:ext uri="{BB962C8B-B14F-4D97-AF65-F5344CB8AC3E}">
        <p14:creationId xmlns:p14="http://schemas.microsoft.com/office/powerpoint/2010/main" val="101099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6954F-D8F1-494E-82D4-988A6E54747F}"/>
              </a:ext>
            </a:extLst>
          </p:cNvPr>
          <p:cNvSpPr>
            <a:spLocks noGrp="1"/>
          </p:cNvSpPr>
          <p:nvPr>
            <p:ph idx="1"/>
          </p:nvPr>
        </p:nvSpPr>
        <p:spPr>
          <a:xfrm>
            <a:off x="356616" y="256032"/>
            <a:ext cx="10982436" cy="6273356"/>
          </a:xfrm>
        </p:spPr>
        <p:txBody>
          <a:bodyPr>
            <a:normAutofit fontScale="25000" lnSpcReduction="20000"/>
          </a:bodyPr>
          <a:lstStyle/>
          <a:p>
            <a:pPr marL="0" indent="0">
              <a:buNone/>
            </a:pPr>
            <a:r>
              <a:rPr lang="es-ES" b="1" dirty="0"/>
              <a:t> </a:t>
            </a:r>
            <a:endParaRPr lang="es-ES" dirty="0"/>
          </a:p>
          <a:p>
            <a:pPr marL="0" indent="0" algn="ctr">
              <a:buNone/>
            </a:pPr>
            <a:r>
              <a:rPr lang="es-ES" sz="7200" dirty="0">
                <a:highlight>
                  <a:srgbClr val="FFFF00"/>
                </a:highlight>
              </a:rPr>
              <a:t>Contenedor amarillo: envases de plástico, metal y </a:t>
            </a:r>
            <a:r>
              <a:rPr lang="es-ES" sz="7200" dirty="0" err="1">
                <a:highlight>
                  <a:srgbClr val="FFFF00"/>
                </a:highlight>
              </a:rPr>
              <a:t>bricks</a:t>
            </a:r>
            <a:endParaRPr lang="es-ES" sz="7200" dirty="0">
              <a:highlight>
                <a:srgbClr val="FFFF00"/>
              </a:highlight>
            </a:endParaRPr>
          </a:p>
          <a:p>
            <a:pPr marL="0" indent="0">
              <a:buNone/>
            </a:pPr>
            <a:r>
              <a:rPr lang="es-ES" sz="7200" dirty="0"/>
              <a:t> </a:t>
            </a:r>
          </a:p>
          <a:p>
            <a:pPr marL="0" indent="0">
              <a:buNone/>
            </a:pPr>
            <a:endParaRPr lang="es-ES" sz="7200" dirty="0"/>
          </a:p>
          <a:p>
            <a:pPr marL="0" indent="0">
              <a:buNone/>
            </a:pPr>
            <a:endParaRPr lang="es-ES" sz="7200" dirty="0"/>
          </a:p>
          <a:p>
            <a:pPr marL="0" indent="0">
              <a:buNone/>
            </a:pPr>
            <a:endParaRPr lang="es-ES" sz="7200" dirty="0"/>
          </a:p>
          <a:p>
            <a:pPr marL="0" indent="0">
              <a:buNone/>
            </a:pPr>
            <a:r>
              <a:rPr lang="es-ES" sz="7200" dirty="0"/>
              <a:t>El color amarillo corresponde al contenedor en el que se deben depositar envases y envoltorios de plástico, envases de metal y </a:t>
            </a:r>
            <a:r>
              <a:rPr lang="es-ES" sz="7200" dirty="0" err="1"/>
              <a:t>bricks</a:t>
            </a:r>
            <a:r>
              <a:rPr lang="es-ES" sz="7200" dirty="0"/>
              <a:t>. Estos residuos también conviene plegarlos, en la medida de lo posible, para optimizar la capacidad del contenedor.</a:t>
            </a:r>
          </a:p>
          <a:p>
            <a:pPr marL="0" indent="0">
              <a:buNone/>
            </a:pPr>
            <a:r>
              <a:rPr lang="es-ES" sz="7200" dirty="0"/>
              <a:t> </a:t>
            </a:r>
          </a:p>
          <a:p>
            <a:pPr marL="0" indent="0">
              <a:buNone/>
            </a:pPr>
            <a:r>
              <a:rPr lang="es-ES" sz="7200" dirty="0"/>
              <a:t>Ya que en este contenedor se tiran envases de diversos materiales y, a veces, se generan algunas dudas, te aclaramos qué se debe y qué no se debe depositar en él:</a:t>
            </a:r>
          </a:p>
          <a:p>
            <a:pPr marL="0" indent="0">
              <a:buNone/>
            </a:pPr>
            <a:r>
              <a:rPr lang="es-ES" sz="7200" b="1" dirty="0"/>
              <a:t>Qué depositar</a:t>
            </a:r>
            <a:endParaRPr lang="es-ES" sz="7200" dirty="0"/>
          </a:p>
          <a:p>
            <a:pPr marL="0" indent="0">
              <a:buNone/>
            </a:pPr>
            <a:r>
              <a:rPr lang="es-ES" sz="7200" dirty="0"/>
              <a:t>– Envases de plástico: Botellas de bebidas, botes plásticos de alimentos, bandejas de plástico o </a:t>
            </a:r>
            <a:r>
              <a:rPr lang="es-ES" sz="7200" dirty="0" err="1"/>
              <a:t>poliespan</a:t>
            </a:r>
            <a:r>
              <a:rPr lang="es-ES" sz="7200" dirty="0"/>
              <a:t>, botes de cosméticos (geles, champú, cremas, etc.), tapones de plástico.</a:t>
            </a:r>
          </a:p>
          <a:p>
            <a:pPr marL="0" indent="0">
              <a:buNone/>
            </a:pPr>
            <a:r>
              <a:rPr lang="es-ES" sz="7200" dirty="0"/>
              <a:t>– Envoltorios: Film alimenticio, bolsas de plástico, papel de aluminio.</a:t>
            </a:r>
          </a:p>
          <a:p>
            <a:pPr marL="0" indent="0">
              <a:buNone/>
            </a:pPr>
            <a:r>
              <a:rPr lang="es-ES" sz="7200" dirty="0"/>
              <a:t>– Envases metálicos: latas de refresco, de conservas, aerosoles vacíos, tapas metálicas.</a:t>
            </a:r>
          </a:p>
          <a:p>
            <a:pPr marL="0" indent="0">
              <a:buNone/>
            </a:pPr>
            <a:r>
              <a:rPr lang="es-ES" sz="7200" dirty="0"/>
              <a:t>– Envases tipo </a:t>
            </a:r>
            <a:r>
              <a:rPr lang="es-ES" sz="7200" dirty="0" err="1"/>
              <a:t>Brick</a:t>
            </a:r>
            <a:r>
              <a:rPr lang="es-ES" sz="7200" dirty="0"/>
              <a:t> (de leche, de zumo, batidos, etc.)</a:t>
            </a:r>
          </a:p>
          <a:p>
            <a:pPr marL="0" indent="0">
              <a:buNone/>
            </a:pPr>
            <a:r>
              <a:rPr lang="es-ES" sz="7200" b="1" dirty="0"/>
              <a:t>Qué no depositar</a:t>
            </a:r>
            <a:endParaRPr lang="es-ES" sz="7200" dirty="0"/>
          </a:p>
          <a:p>
            <a:pPr marL="0" indent="0">
              <a:buNone/>
            </a:pPr>
            <a:r>
              <a:rPr lang="es-ES" sz="7200" dirty="0"/>
              <a:t>– Otros residuos plásticos que no sean envases: Juguetes rotos, cepillos de dientes, maquinillas de afeitar, chupetes, utensilios de cocina, cuadernos, paraguas, pechas, </a:t>
            </a:r>
            <a:r>
              <a:rPr lang="es-ES" sz="7200" dirty="0" err="1"/>
              <a:t>CD’s</a:t>
            </a:r>
            <a:r>
              <a:rPr lang="es-ES" sz="7200" dirty="0"/>
              <a:t>, bolígrafos, etc.</a:t>
            </a:r>
          </a:p>
          <a:p>
            <a:pPr marL="0" indent="0">
              <a:buNone/>
            </a:pPr>
            <a:r>
              <a:rPr lang="es-ES" sz="7200" dirty="0"/>
              <a:t>– Envases vacíos que contengan o hayan contenido medicamentos (blísteres, frascos, aerosoles, etc.).</a:t>
            </a:r>
          </a:p>
          <a:p>
            <a:pPr marL="0" indent="0">
              <a:buNone/>
            </a:pPr>
            <a:r>
              <a:rPr lang="es-ES" sz="7200" dirty="0"/>
              <a:t>– Envases de papel, cartón o vidrio.</a:t>
            </a:r>
          </a:p>
          <a:p>
            <a:endParaRPr lang="en-US" dirty="0"/>
          </a:p>
        </p:txBody>
      </p:sp>
      <p:pic>
        <p:nvPicPr>
          <p:cNvPr id="2" name="Picture 1">
            <a:extLst>
              <a:ext uri="{FF2B5EF4-FFF2-40B4-BE49-F238E27FC236}">
                <a16:creationId xmlns:a16="http://schemas.microsoft.com/office/drawing/2014/main" id="{3AD69DEB-08BA-A044-AEA2-A21F00CB0BF8}"/>
              </a:ext>
            </a:extLst>
          </p:cNvPr>
          <p:cNvPicPr>
            <a:picLocks noChangeAspect="1"/>
          </p:cNvPicPr>
          <p:nvPr/>
        </p:nvPicPr>
        <p:blipFill>
          <a:blip r:embed="rId2"/>
          <a:stretch>
            <a:fillRect/>
          </a:stretch>
        </p:blipFill>
        <p:spPr>
          <a:xfrm>
            <a:off x="8907462" y="0"/>
            <a:ext cx="2136775" cy="2034581"/>
          </a:xfrm>
          <a:prstGeom prst="rect">
            <a:avLst/>
          </a:prstGeom>
        </p:spPr>
      </p:pic>
    </p:spTree>
    <p:extLst>
      <p:ext uri="{BB962C8B-B14F-4D97-AF65-F5344CB8AC3E}">
        <p14:creationId xmlns:p14="http://schemas.microsoft.com/office/powerpoint/2010/main" val="206029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6954F-D8F1-494E-82D4-988A6E54747F}"/>
              </a:ext>
            </a:extLst>
          </p:cNvPr>
          <p:cNvSpPr>
            <a:spLocks noGrp="1"/>
          </p:cNvSpPr>
          <p:nvPr>
            <p:ph idx="1"/>
          </p:nvPr>
        </p:nvSpPr>
        <p:spPr>
          <a:xfrm>
            <a:off x="356616" y="256032"/>
            <a:ext cx="10982436" cy="6330506"/>
          </a:xfrm>
        </p:spPr>
        <p:txBody>
          <a:bodyPr>
            <a:normAutofit fontScale="77500" lnSpcReduction="20000"/>
          </a:bodyPr>
          <a:lstStyle/>
          <a:p>
            <a:pPr marL="0" indent="0">
              <a:buNone/>
            </a:pPr>
            <a:r>
              <a:rPr lang="es-ES" b="1" dirty="0"/>
              <a:t> </a:t>
            </a:r>
            <a:r>
              <a:rPr lang="es-ES" dirty="0"/>
              <a:t> </a:t>
            </a:r>
          </a:p>
          <a:p>
            <a:pPr marL="0" indent="0" algn="ctr">
              <a:buNone/>
            </a:pPr>
            <a:r>
              <a:rPr lang="es-ES" sz="2300" b="1" dirty="0">
                <a:highlight>
                  <a:srgbClr val="00FF00"/>
                </a:highlight>
              </a:rPr>
              <a:t>Contenedor verde: Envases de vidrio</a:t>
            </a:r>
            <a:endParaRPr lang="es-ES" sz="2300" dirty="0">
              <a:highlight>
                <a:srgbClr val="00FF00"/>
              </a:highlight>
            </a:endParaRPr>
          </a:p>
          <a:p>
            <a:pPr marL="0" indent="0">
              <a:buNone/>
            </a:pPr>
            <a:endParaRPr lang="es-ES" sz="3800" dirty="0"/>
          </a:p>
          <a:p>
            <a:pPr marL="0" indent="0">
              <a:buNone/>
            </a:pPr>
            <a:endParaRPr lang="es-ES" sz="2600" dirty="0"/>
          </a:p>
          <a:p>
            <a:pPr marL="0" indent="0">
              <a:buNone/>
            </a:pPr>
            <a:endParaRPr lang="es-ES" sz="2600" dirty="0"/>
          </a:p>
          <a:p>
            <a:pPr marL="0" indent="0">
              <a:buNone/>
            </a:pPr>
            <a:endParaRPr lang="es-ES" sz="2600" dirty="0"/>
          </a:p>
          <a:p>
            <a:pPr marL="0" indent="0">
              <a:buNone/>
            </a:pPr>
            <a:endParaRPr lang="es-ES" sz="2600" dirty="0"/>
          </a:p>
          <a:p>
            <a:pPr marL="0" indent="0">
              <a:buNone/>
            </a:pPr>
            <a:r>
              <a:rPr lang="es-ES" sz="2600" dirty="0"/>
              <a:t>El color verde identifica el contenedor en el que debemos depositar todos los envases que estén compuestos de vidrio. Para su adecuado reciclaje, es recomendable depositarlos sin la tapa metálica ni el tapón de plástico o corcho, que se deberán depositar en su contenedor correspondiente.</a:t>
            </a:r>
          </a:p>
          <a:p>
            <a:pPr marL="0" indent="0">
              <a:buNone/>
            </a:pPr>
            <a:r>
              <a:rPr lang="es-ES" sz="2600" dirty="0"/>
              <a:t>También es importante diferenciar vidrio y cristal, ya que el vidrio es el que se suele utilizar para envasar productos y es, por tanto, el que se debe depositar en este contenedor.</a:t>
            </a:r>
          </a:p>
          <a:p>
            <a:pPr marL="0" indent="0">
              <a:buNone/>
            </a:pPr>
            <a:r>
              <a:rPr lang="es-ES" sz="2900" b="1" dirty="0"/>
              <a:t>Qué depositar</a:t>
            </a:r>
            <a:endParaRPr lang="es-ES" sz="2900" dirty="0"/>
          </a:p>
          <a:p>
            <a:pPr marL="0" indent="0">
              <a:buNone/>
            </a:pPr>
            <a:r>
              <a:rPr lang="es-ES" sz="2900" dirty="0"/>
              <a:t>– Botellas y frascos de vidrio (tanto los que contienen bebidas como perfumes o colonias)</a:t>
            </a:r>
          </a:p>
          <a:p>
            <a:pPr marL="0" indent="0">
              <a:buNone/>
            </a:pPr>
            <a:r>
              <a:rPr lang="es-ES" sz="2900" dirty="0"/>
              <a:t>– Tarros de vidrio (de conservas, mermeladas, salsas, etc.).</a:t>
            </a:r>
          </a:p>
          <a:p>
            <a:pPr marL="0" indent="0">
              <a:buNone/>
            </a:pPr>
            <a:r>
              <a:rPr lang="es-ES" sz="2900" b="1" dirty="0"/>
              <a:t>Qué no depositar</a:t>
            </a:r>
            <a:endParaRPr lang="es-ES" sz="2900" dirty="0"/>
          </a:p>
          <a:p>
            <a:pPr marL="0" indent="0">
              <a:buNone/>
            </a:pPr>
            <a:r>
              <a:rPr lang="es-ES" sz="2900" dirty="0"/>
              <a:t>– Residuos de cristal: copas, vasos, platos, ventanas.</a:t>
            </a:r>
          </a:p>
          <a:p>
            <a:pPr marL="0" indent="0">
              <a:buNone/>
            </a:pPr>
            <a:r>
              <a:rPr lang="es-ES" sz="2900" dirty="0"/>
              <a:t>– Espejos, bombillas, jarrones, elementos de porcelana o cerámica.</a:t>
            </a:r>
          </a:p>
          <a:p>
            <a:pPr marL="0" indent="0">
              <a:buNone/>
            </a:pPr>
            <a:r>
              <a:rPr lang="es-ES" sz="2900" dirty="0"/>
              <a:t>– Jarabes u otros envases de vidrio que contengan o hayan contenido medicamentos.</a:t>
            </a:r>
          </a:p>
          <a:p>
            <a:pPr marL="0" indent="0">
              <a:buNone/>
            </a:pPr>
            <a:endParaRPr lang="en-US" dirty="0"/>
          </a:p>
        </p:txBody>
      </p:sp>
      <p:pic>
        <p:nvPicPr>
          <p:cNvPr id="2" name="Picture 1">
            <a:extLst>
              <a:ext uri="{FF2B5EF4-FFF2-40B4-BE49-F238E27FC236}">
                <a16:creationId xmlns:a16="http://schemas.microsoft.com/office/drawing/2014/main" id="{B5A24652-1185-C24B-90B0-C5A1A89B38F2}"/>
              </a:ext>
            </a:extLst>
          </p:cNvPr>
          <p:cNvPicPr>
            <a:picLocks noChangeAspect="1"/>
          </p:cNvPicPr>
          <p:nvPr/>
        </p:nvPicPr>
        <p:blipFill>
          <a:blip r:embed="rId2"/>
          <a:stretch>
            <a:fillRect/>
          </a:stretch>
        </p:blipFill>
        <p:spPr>
          <a:xfrm>
            <a:off x="8134350" y="256032"/>
            <a:ext cx="3810000" cy="2133600"/>
          </a:xfrm>
          <a:prstGeom prst="rect">
            <a:avLst/>
          </a:prstGeom>
        </p:spPr>
      </p:pic>
    </p:spTree>
    <p:extLst>
      <p:ext uri="{BB962C8B-B14F-4D97-AF65-F5344CB8AC3E}">
        <p14:creationId xmlns:p14="http://schemas.microsoft.com/office/powerpoint/2010/main" val="110734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6954F-D8F1-494E-82D4-988A6E54747F}"/>
              </a:ext>
            </a:extLst>
          </p:cNvPr>
          <p:cNvSpPr>
            <a:spLocks noGrp="1"/>
          </p:cNvSpPr>
          <p:nvPr>
            <p:ph idx="1"/>
          </p:nvPr>
        </p:nvSpPr>
        <p:spPr>
          <a:xfrm>
            <a:off x="456628" y="298894"/>
            <a:ext cx="10982436" cy="6208268"/>
          </a:xfrm>
        </p:spPr>
        <p:txBody>
          <a:bodyPr anchor="t">
            <a:normAutofit fontScale="25000" lnSpcReduction="20000"/>
          </a:bodyPr>
          <a:lstStyle/>
          <a:p>
            <a:pPr marL="0" indent="0">
              <a:buNone/>
            </a:pPr>
            <a:r>
              <a:rPr lang="es-ES" sz="7200" b="1" dirty="0"/>
              <a:t> </a:t>
            </a:r>
            <a:endParaRPr lang="es-ES" sz="7200" dirty="0"/>
          </a:p>
          <a:p>
            <a:pPr marL="0" indent="0" algn="ctr">
              <a:buNone/>
            </a:pPr>
            <a:r>
              <a:rPr lang="es-ES" sz="7200" b="1" dirty="0">
                <a:highlight>
                  <a:srgbClr val="808000"/>
                </a:highlight>
              </a:rPr>
              <a:t>Contenedor marrón: basura orgánica</a:t>
            </a:r>
            <a:endParaRPr lang="es-ES" sz="7200" dirty="0">
              <a:highlight>
                <a:srgbClr val="808000"/>
              </a:highlight>
            </a:endParaRPr>
          </a:p>
          <a:p>
            <a:pPr marL="0" indent="0">
              <a:buNone/>
            </a:pPr>
            <a:r>
              <a:rPr lang="es-ES" sz="7200" dirty="0"/>
              <a:t> El marrón es el más nuevo de todos los contenedores, ya que cada vez más Comunidades Autónomas están introduciendo la recogida separada de la fracción orgánica. En él se deben depositar, exclusivamente, restos orgánicos que sirvan para generar compost, estos son: restos de comida, residuos del jardín, servilletas y papel </a:t>
            </a:r>
          </a:p>
          <a:p>
            <a:pPr marL="0" indent="0">
              <a:buNone/>
            </a:pPr>
            <a:r>
              <a:rPr lang="es-ES" sz="7200" dirty="0"/>
              <a:t>de cocina usados (ya que son de celulosa).</a:t>
            </a:r>
          </a:p>
          <a:p>
            <a:pPr marL="0" indent="0">
              <a:buNone/>
            </a:pPr>
            <a:r>
              <a:rPr lang="es-ES" sz="7200" dirty="0"/>
              <a:t> </a:t>
            </a:r>
          </a:p>
          <a:p>
            <a:pPr marL="0" indent="0">
              <a:buNone/>
            </a:pPr>
            <a:r>
              <a:rPr lang="es-ES" sz="7200" b="1" dirty="0"/>
              <a:t>Qué depositar</a:t>
            </a:r>
            <a:endParaRPr lang="es-ES" sz="7200" dirty="0"/>
          </a:p>
          <a:p>
            <a:pPr marL="0" indent="0">
              <a:buNone/>
            </a:pPr>
            <a:r>
              <a:rPr lang="es-ES" sz="7200" dirty="0"/>
              <a:t>– Restos de comida</a:t>
            </a:r>
          </a:p>
          <a:p>
            <a:pPr marL="0" indent="0">
              <a:buNone/>
            </a:pPr>
            <a:r>
              <a:rPr lang="es-ES" sz="7200" dirty="0"/>
              <a:t>– Peladuras de frutas y verduras</a:t>
            </a:r>
          </a:p>
          <a:p>
            <a:pPr marL="0" indent="0">
              <a:buNone/>
            </a:pPr>
            <a:r>
              <a:rPr lang="es-ES" sz="7200" dirty="0"/>
              <a:t>– Espinas de pescado</a:t>
            </a:r>
          </a:p>
          <a:p>
            <a:pPr marL="0" indent="0">
              <a:buNone/>
            </a:pPr>
            <a:r>
              <a:rPr lang="es-ES" sz="7200" dirty="0"/>
              <a:t>– Posos de café o infusiones</a:t>
            </a:r>
          </a:p>
          <a:p>
            <a:pPr marL="0" indent="0">
              <a:buNone/>
            </a:pPr>
            <a:r>
              <a:rPr lang="es-ES" sz="7200" dirty="0"/>
              <a:t>– Cáscaras de huevo</a:t>
            </a:r>
          </a:p>
          <a:p>
            <a:pPr marL="0" indent="0">
              <a:buNone/>
            </a:pPr>
            <a:r>
              <a:rPr lang="es-ES" sz="7200" dirty="0"/>
              <a:t>– Cerillas</a:t>
            </a:r>
          </a:p>
          <a:p>
            <a:pPr marL="0" indent="0">
              <a:buNone/>
            </a:pPr>
            <a:r>
              <a:rPr lang="es-ES" sz="7200" dirty="0"/>
              <a:t>– Serrín</a:t>
            </a:r>
          </a:p>
          <a:p>
            <a:pPr marL="0" indent="0">
              <a:buNone/>
            </a:pPr>
            <a:r>
              <a:rPr lang="es-ES" sz="7200" dirty="0"/>
              <a:t>– Tapones de corcho</a:t>
            </a:r>
          </a:p>
          <a:p>
            <a:pPr marL="0" indent="0">
              <a:buNone/>
            </a:pPr>
            <a:r>
              <a:rPr lang="es-ES" sz="7200" dirty="0"/>
              <a:t>– Pequeños restos de plantas del jardín o terraza.</a:t>
            </a:r>
          </a:p>
          <a:p>
            <a:pPr marL="0" indent="0">
              <a:buNone/>
            </a:pPr>
            <a:r>
              <a:rPr lang="es-ES" sz="7200" b="1" dirty="0"/>
              <a:t>Qué no depositar</a:t>
            </a:r>
            <a:endParaRPr lang="es-ES" sz="7200" dirty="0"/>
          </a:p>
          <a:p>
            <a:pPr marL="0" indent="0">
              <a:buNone/>
            </a:pPr>
            <a:r>
              <a:rPr lang="es-ES" sz="7200" dirty="0"/>
              <a:t>– Otros residuos que no sean orgánicos como pañales, compresas, toallitas húmedas, colillas, polvo de barrer, excremento</a:t>
            </a:r>
          </a:p>
          <a:p>
            <a:endParaRPr lang="en-US" dirty="0"/>
          </a:p>
        </p:txBody>
      </p:sp>
      <p:pic>
        <p:nvPicPr>
          <p:cNvPr id="2" name="Picture 1">
            <a:extLst>
              <a:ext uri="{FF2B5EF4-FFF2-40B4-BE49-F238E27FC236}">
                <a16:creationId xmlns:a16="http://schemas.microsoft.com/office/drawing/2014/main" id="{756EE18E-A25D-B74B-9EA3-8B1BC2E8F0DE}"/>
              </a:ext>
            </a:extLst>
          </p:cNvPr>
          <p:cNvPicPr>
            <a:picLocks noChangeAspect="1"/>
          </p:cNvPicPr>
          <p:nvPr/>
        </p:nvPicPr>
        <p:blipFill>
          <a:blip r:embed="rId2"/>
          <a:stretch>
            <a:fillRect/>
          </a:stretch>
        </p:blipFill>
        <p:spPr>
          <a:xfrm>
            <a:off x="6223000" y="2285428"/>
            <a:ext cx="3632200" cy="2235200"/>
          </a:xfrm>
          <a:prstGeom prst="rect">
            <a:avLst/>
          </a:prstGeom>
        </p:spPr>
      </p:pic>
    </p:spTree>
    <p:extLst>
      <p:ext uri="{BB962C8B-B14F-4D97-AF65-F5344CB8AC3E}">
        <p14:creationId xmlns:p14="http://schemas.microsoft.com/office/powerpoint/2010/main" val="354036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6954F-D8F1-494E-82D4-988A6E54747F}"/>
              </a:ext>
            </a:extLst>
          </p:cNvPr>
          <p:cNvSpPr>
            <a:spLocks noGrp="1"/>
          </p:cNvSpPr>
          <p:nvPr>
            <p:ph idx="1"/>
          </p:nvPr>
        </p:nvSpPr>
        <p:spPr>
          <a:xfrm>
            <a:off x="711200" y="256032"/>
            <a:ext cx="10172700" cy="6170168"/>
          </a:xfrm>
        </p:spPr>
        <p:txBody>
          <a:bodyPr>
            <a:normAutofit/>
          </a:bodyPr>
          <a:lstStyle/>
          <a:p>
            <a:pPr marL="0" indent="0" algn="ctr">
              <a:buNone/>
            </a:pPr>
            <a:r>
              <a:rPr lang="es-ES" sz="2300" b="1" dirty="0">
                <a:highlight>
                  <a:srgbClr val="C0C0C0"/>
                </a:highlight>
              </a:rPr>
              <a:t> Contenedor de Fracción resto</a:t>
            </a:r>
            <a:endParaRPr lang="es-ES" sz="2300" dirty="0"/>
          </a:p>
          <a:p>
            <a:pPr marL="0" indent="0">
              <a:buNone/>
            </a:pPr>
            <a:endParaRPr lang="es-ES" sz="1800" dirty="0"/>
          </a:p>
          <a:p>
            <a:pPr marL="0" indent="0">
              <a:buNone/>
            </a:pPr>
            <a:endParaRPr lang="es-ES" sz="1800" dirty="0"/>
          </a:p>
          <a:p>
            <a:pPr marL="0" indent="0">
              <a:buNone/>
            </a:pPr>
            <a:endParaRPr lang="es-ES" sz="1800" dirty="0"/>
          </a:p>
          <a:p>
            <a:pPr marL="0" indent="0">
              <a:buNone/>
            </a:pPr>
            <a:endParaRPr lang="es-ES" sz="1800" dirty="0"/>
          </a:p>
          <a:p>
            <a:pPr marL="0" indent="0">
              <a:buNone/>
            </a:pPr>
            <a:endParaRPr lang="es-ES" sz="1800" dirty="0"/>
          </a:p>
          <a:p>
            <a:pPr marL="0" indent="0">
              <a:buNone/>
            </a:pPr>
            <a:r>
              <a:rPr lang="es-ES" sz="1800" dirty="0"/>
              <a:t>Este contenedor, que habitualmente es de color gris (puede ser de otro color en algunos municipios), se utiliza para depositar todos los residuos que no se pueden reciclar y que, por tanto, no podremos depositar en los contenedores de los otros colores (por ejemplo, pañales, polvo de barrer, juguetes rotos, cepillos de dientes, compresas, vasos o platos rotos, perchas, etc.).</a:t>
            </a:r>
          </a:p>
          <a:p>
            <a:pPr marL="0" indent="0">
              <a:buNone/>
            </a:pPr>
            <a:r>
              <a:rPr lang="es-ES" sz="1800" dirty="0"/>
              <a:t>Debido a la pandemia por COVID19, se ha extendido el uso de </a:t>
            </a:r>
            <a:r>
              <a:rPr lang="es-ES" sz="1800" b="1" dirty="0"/>
              <a:t>mascarillas </a:t>
            </a:r>
            <a:r>
              <a:rPr lang="es-ES" sz="1800" dirty="0"/>
              <a:t>y </a:t>
            </a:r>
            <a:r>
              <a:rPr lang="es-ES" sz="1800" b="1" dirty="0"/>
              <a:t>guantes </a:t>
            </a:r>
            <a:r>
              <a:rPr lang="es-ES" sz="1800" dirty="0"/>
              <a:t>en nuestra vida cotidiana, lo que supone contar con nuevos materiales para desechar a los que no estábamos acostumbrados. Estos nuevos residuos (que por motivos sanitarios no son reciclables) deben depositarse junto al resto de los residuos domésticos en el contenedor de fracción resto.</a:t>
            </a:r>
          </a:p>
          <a:p>
            <a:pPr marL="0" indent="0">
              <a:buNone/>
            </a:pPr>
            <a:r>
              <a:rPr lang="es-ES" sz="1800" dirty="0"/>
              <a:t>Por otro lado, en algunos lugares en los que aún no disponen de contenedor marrón los residuos orgánicos también se deberán depositar en este contenedor. Los residuos de esta fracción son llevados a instalaciones autorizadas en las que se pueden realizar diversos </a:t>
            </a:r>
            <a:r>
              <a:rPr lang="es-ES" sz="1800" u="sng" dirty="0">
                <a:hlinkClick r:id="rId2"/>
              </a:rPr>
              <a:t>tratamientos</a:t>
            </a:r>
            <a:r>
              <a:rPr lang="es-ES" sz="1800" dirty="0"/>
              <a:t>: mecánico-biológico, incineración, valorización energética o depósito en vertedero controlado.</a:t>
            </a:r>
          </a:p>
          <a:p>
            <a:pPr marL="0" indent="0">
              <a:buNone/>
            </a:pPr>
            <a:r>
              <a:rPr lang="es-ES" sz="1800" dirty="0"/>
              <a:t>No depositar nunca medicamentos en este contenedor</a:t>
            </a:r>
          </a:p>
          <a:p>
            <a:endParaRPr lang="en-US" dirty="0"/>
          </a:p>
        </p:txBody>
      </p:sp>
      <p:pic>
        <p:nvPicPr>
          <p:cNvPr id="2" name="Picture 1">
            <a:extLst>
              <a:ext uri="{FF2B5EF4-FFF2-40B4-BE49-F238E27FC236}">
                <a16:creationId xmlns:a16="http://schemas.microsoft.com/office/drawing/2014/main" id="{8AFB7EFB-F685-4A42-B21C-DA61C27E24D1}"/>
              </a:ext>
            </a:extLst>
          </p:cNvPr>
          <p:cNvPicPr>
            <a:picLocks noChangeAspect="1"/>
          </p:cNvPicPr>
          <p:nvPr/>
        </p:nvPicPr>
        <p:blipFill>
          <a:blip r:embed="rId3"/>
          <a:stretch>
            <a:fillRect/>
          </a:stretch>
        </p:blipFill>
        <p:spPr>
          <a:xfrm>
            <a:off x="8089900" y="128588"/>
            <a:ext cx="3556000" cy="2286000"/>
          </a:xfrm>
          <a:prstGeom prst="rect">
            <a:avLst/>
          </a:prstGeom>
        </p:spPr>
      </p:pic>
    </p:spTree>
    <p:extLst>
      <p:ext uri="{BB962C8B-B14F-4D97-AF65-F5344CB8AC3E}">
        <p14:creationId xmlns:p14="http://schemas.microsoft.com/office/powerpoint/2010/main" val="2290224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1159</Words>
  <Application>Microsoft Macintosh PowerPoint</Application>
  <PresentationFormat>Widescreen</PresentationFormat>
  <Paragraphs>89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This Week with Mr. Forest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Week with Mr. Forest</dc:title>
  <dc:creator>Jose Antonio Torralba</dc:creator>
  <cp:lastModifiedBy>Jose Antonio Torralba</cp:lastModifiedBy>
  <cp:revision>43</cp:revision>
  <cp:lastPrinted>2021-02-08T09:36:01Z</cp:lastPrinted>
  <dcterms:created xsi:type="dcterms:W3CDTF">2021-01-13T17:24:02Z</dcterms:created>
  <dcterms:modified xsi:type="dcterms:W3CDTF">2021-02-08T09:44:25Z</dcterms:modified>
</cp:coreProperties>
</file>