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tif" ContentType="image/tiff"/>
  <Override PartName="/ppt/media/image4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A57F0A3-B640-4CBF-BE9C-20A3185070E1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5/8/21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B1BD237-75CA-4E2C-A263-EAA68805F7E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tif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161640" y="155160"/>
            <a:ext cx="7453080" cy="756720"/>
          </a:xfrm>
          <a:prstGeom prst="rect">
            <a:avLst/>
          </a:prstGeom>
          <a:solidFill>
            <a:srgbClr val="a9d18e"/>
          </a:solidFill>
          <a:ln w="25560">
            <a:solidFill>
              <a:srgbClr val="ffffff"/>
            </a:solidFill>
            <a:round/>
          </a:ln>
        </p:spPr>
        <p:txBody>
          <a:bodyPr anchor="b">
            <a:normAutofit fontScale="20000"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Calibri Light"/>
              </a:rPr>
              <a:t>This Week with Mr. Forest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186840" y="1036440"/>
            <a:ext cx="9642600" cy="626760"/>
          </a:xfrm>
          <a:prstGeom prst="rect">
            <a:avLst/>
          </a:prstGeom>
          <a:solidFill>
            <a:srgbClr val="ffe699"/>
          </a:solidFill>
          <a:ln w="25560">
            <a:solidFill>
              <a:srgbClr val="ffffff"/>
            </a:solidFill>
            <a:round/>
          </a:ln>
        </p:spPr>
        <p:txBody>
          <a:bodyPr>
            <a:normAutofit fontScale="61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Students Learn to Pack a Backpack for an Outdoor Outing </a:t>
            </a:r>
            <a:endParaRPr b="0" lang="ca-E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</p:txBody>
      </p:sp>
      <p:pic>
        <p:nvPicPr>
          <p:cNvPr id="42" name="Picture 4" descr=""/>
          <p:cNvPicPr/>
          <p:nvPr/>
        </p:nvPicPr>
        <p:blipFill>
          <a:blip r:embed="rId1"/>
          <a:stretch/>
        </p:blipFill>
        <p:spPr>
          <a:xfrm>
            <a:off x="10567440" y="233640"/>
            <a:ext cx="1429560" cy="1429560"/>
          </a:xfrm>
          <a:prstGeom prst="rect">
            <a:avLst/>
          </a:prstGeom>
          <a:ln w="31680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43" name="Table 3"/>
          <p:cNvGraphicFramePr/>
          <p:nvPr/>
        </p:nvGraphicFramePr>
        <p:xfrm>
          <a:off x="8840520" y="1858320"/>
          <a:ext cx="3156840" cy="2914200"/>
        </p:xfrm>
        <a:graphic>
          <a:graphicData uri="http://schemas.openxmlformats.org/drawingml/2006/table">
            <a:tbl>
              <a:tblPr/>
              <a:tblGrid>
                <a:gridCol w="3156840"/>
              </a:tblGrid>
              <a:tr h="29145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OBJECTIVES: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be able to pack </a:t>
                      </a:r>
                      <a:r>
                        <a:rPr b="0" i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correctly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a backpack for a 2-3 day trip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be able to group all materials and place them in backpack.</a:t>
                      </a:r>
                      <a:endParaRPr b="0" lang="ca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Students will practice their English vocabulary and oral/listening competence.</a:t>
                      </a:r>
                      <a:endParaRPr b="0" lang="ca-E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44" name="CustomShape 4"/>
          <p:cNvSpPr/>
          <p:nvPr/>
        </p:nvSpPr>
        <p:spPr>
          <a:xfrm>
            <a:off x="161640" y="2226960"/>
            <a:ext cx="2531160" cy="447948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349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MATERIALS: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Backpacks (20-30 Lt.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sleeping bag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first Aid Kit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Water (2-3 liters)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Food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Stove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Fuel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Pans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Clothing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Survival kit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Light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Topographic  maps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Mat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tent</a:t>
            </a:r>
            <a:endParaRPr b="0" lang="ca-ES" sz="1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✔️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other material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86840" y="1787400"/>
            <a:ext cx="8283600" cy="364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AIM: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For students to identify the essential elements to “live” in the Forest for 2-3 days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7784280" y="149040"/>
            <a:ext cx="1372680" cy="364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5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6-9/04/2021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2793600" y="4632480"/>
            <a:ext cx="3291840" cy="146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ACTIVITY: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Instructor shows how to pack a backpack using an effective weight distribution for a child/youth b/ween 7-12 years old. Students practice the skill.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48" name="Picture 6" descr=""/>
          <p:cNvPicPr/>
          <p:nvPr/>
        </p:nvPicPr>
        <p:blipFill>
          <a:blip r:embed="rId2"/>
          <a:stretch/>
        </p:blipFill>
        <p:spPr>
          <a:xfrm>
            <a:off x="6234840" y="2340720"/>
            <a:ext cx="2479680" cy="3099600"/>
          </a:xfrm>
          <a:prstGeom prst="rect">
            <a:avLst/>
          </a:prstGeom>
          <a:ln w="38160">
            <a:solidFill>
              <a:schemeClr val="tx1"/>
            </a:solidFill>
            <a:round/>
          </a:ln>
        </p:spPr>
      </p:pic>
      <p:sp>
        <p:nvSpPr>
          <p:cNvPr id="49" name="CustomShape 8"/>
          <p:cNvSpPr/>
          <p:nvPr/>
        </p:nvSpPr>
        <p:spPr>
          <a:xfrm>
            <a:off x="9000720" y="5051160"/>
            <a:ext cx="2795760" cy="1461240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434c51"/>
              </a:buClr>
              <a:buFont typeface="Arial"/>
              <a:buChar char="•"/>
            </a:pPr>
            <a:r>
              <a:rPr b="1" lang="es-ES" sz="1800" spc="-1" strike="noStrike">
                <a:solidFill>
                  <a:srgbClr val="434c51"/>
                </a:solidFill>
                <a:latin typeface="Open Sans"/>
              </a:rPr>
              <a:t>2-4 years old: </a:t>
            </a:r>
            <a:r>
              <a:rPr b="0" lang="es-ES" sz="1800" spc="-1" strike="noStrike">
                <a:solidFill>
                  <a:srgbClr val="434c51"/>
                </a:solidFill>
                <a:latin typeface="Open Sans"/>
              </a:rPr>
              <a:t>Under 10L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434c51"/>
              </a:buClr>
              <a:buFont typeface="Arial"/>
              <a:buChar char="•"/>
            </a:pPr>
            <a:r>
              <a:rPr b="1" lang="es-ES" sz="1800" spc="-1" strike="noStrike">
                <a:solidFill>
                  <a:srgbClr val="434c51"/>
                </a:solidFill>
                <a:latin typeface="Open Sans"/>
              </a:rPr>
              <a:t>4-7 years old: </a:t>
            </a:r>
            <a:r>
              <a:rPr b="0" lang="es-ES" sz="1800" spc="-1" strike="noStrike">
                <a:solidFill>
                  <a:srgbClr val="434c51"/>
                </a:solidFill>
                <a:latin typeface="Open Sans"/>
              </a:rPr>
              <a:t>10-20L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434c51"/>
              </a:buClr>
              <a:buFont typeface="Arial"/>
              <a:buChar char="•"/>
            </a:pPr>
            <a:r>
              <a:rPr b="1" lang="es-ES" sz="1800" spc="-1" strike="noStrike">
                <a:solidFill>
                  <a:srgbClr val="434c51"/>
                </a:solidFill>
                <a:latin typeface="Open Sans"/>
              </a:rPr>
              <a:t>7-10 years old: </a:t>
            </a:r>
            <a:r>
              <a:rPr b="0" lang="es-ES" sz="1800" spc="-1" strike="noStrike">
                <a:solidFill>
                  <a:srgbClr val="434c51"/>
                </a:solidFill>
                <a:latin typeface="Open Sans"/>
              </a:rPr>
              <a:t>18-30L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434c51"/>
              </a:buClr>
              <a:buFont typeface="Arial"/>
              <a:buChar char="•"/>
            </a:pPr>
            <a:r>
              <a:rPr b="1" lang="es-ES" sz="1800" spc="-1" strike="noStrike">
                <a:solidFill>
                  <a:srgbClr val="434c51"/>
                </a:solidFill>
                <a:latin typeface="Open Sans"/>
              </a:rPr>
              <a:t>10-17 years old: </a:t>
            </a:r>
            <a:r>
              <a:rPr b="0" lang="es-ES" sz="1800" spc="-1" strike="noStrike">
                <a:solidFill>
                  <a:srgbClr val="434c51"/>
                </a:solidFill>
                <a:latin typeface="Open Sans"/>
              </a:rPr>
              <a:t>30+L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2790360" y="6293520"/>
            <a:ext cx="5311800" cy="364680"/>
          </a:xfrm>
          <a:prstGeom prst="rect">
            <a:avLst/>
          </a:prstGeom>
          <a:solidFill>
            <a:schemeClr val="accent6"/>
          </a:solidFill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https://www.youtube.com/watch?v=xeFpxG9-1Cw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51" name="Picture 12" descr=""/>
          <p:cNvPicPr/>
          <p:nvPr/>
        </p:nvPicPr>
        <p:blipFill>
          <a:blip r:embed="rId3"/>
          <a:stretch/>
        </p:blipFill>
        <p:spPr>
          <a:xfrm>
            <a:off x="2790360" y="2292120"/>
            <a:ext cx="3295440" cy="2196720"/>
          </a:xfrm>
          <a:prstGeom prst="rect">
            <a:avLst/>
          </a:prstGeom>
          <a:ln w="3816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Application>LibreOffice/6.4.7.2$Linux_X86_64 LibreOffice_project/40$Build-2</Application>
  <Words>199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2021-01-13T17:24:02Z</dcterms:created>
  <dc:creator>Jose Antonio Torralba</dc:creator>
  <dc:description/>
  <dc:language>ca-ES</dc:language>
  <cp:lastModifiedBy>Xavier de Pedro</cp:lastModifiedBy>
  <cp:lastPrinted>2021-03-22T07:45:16Z</cp:lastPrinted>
  <dcterms:modified xsi:type="dcterms:W3CDTF">2021-05-08T19:37:29Z</dcterms:modified>
  <cp:revision>112</cp:revision>
  <dc:subject/>
  <dc:title>This Week with Mr. Forest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