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93c38a72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93c38a72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93c38a72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93c38a72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93c38a72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93c38a72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93c38a72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93c38a72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93c38a72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93c38a72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d57ab4a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d57ab4a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0fa9289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0fa9289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1346" l="680" r="-679" t="-5040"/>
          <a:stretch/>
        </p:blipFill>
        <p:spPr>
          <a:xfrm>
            <a:off x="41650" y="0"/>
            <a:ext cx="9144000" cy="49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0" y="0"/>
            <a:ext cx="9144000" cy="14193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effectLst>
            <a:outerShdw blurRad="357188" rotWithShape="0" algn="bl" dir="5400000" dist="19050">
              <a:srgbClr val="000000">
                <a:alpha val="1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3800">
                <a:solidFill>
                  <a:srgbClr val="2D6203"/>
                </a:solidFill>
                <a:latin typeface="Verdana"/>
                <a:ea typeface="Verdana"/>
                <a:cs typeface="Verdana"/>
                <a:sym typeface="Verdana"/>
              </a:rPr>
              <a:t>TALLER DE </a:t>
            </a:r>
            <a:r>
              <a:rPr b="1" lang="ca" sz="3800">
                <a:solidFill>
                  <a:srgbClr val="2D6203"/>
                </a:solidFill>
                <a:latin typeface="Verdana"/>
                <a:ea typeface="Verdana"/>
                <a:cs typeface="Verdana"/>
                <a:sym typeface="Verdana"/>
              </a:rPr>
              <a:t>JARDÍ VERTIC</a:t>
            </a:r>
            <a:r>
              <a:rPr b="1" lang="ca" sz="3700">
                <a:solidFill>
                  <a:srgbClr val="2D6203"/>
                </a:solidFill>
                <a:latin typeface="Verdana"/>
                <a:ea typeface="Verdana"/>
                <a:cs typeface="Verdana"/>
                <a:sym typeface="Verdana"/>
              </a:rPr>
              <a:t>AL</a:t>
            </a:r>
            <a:endParaRPr b="1" sz="3700">
              <a:solidFill>
                <a:srgbClr val="2D620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3700">
                <a:solidFill>
                  <a:srgbClr val="2D6203"/>
                </a:solidFill>
                <a:latin typeface="Verdana"/>
                <a:ea typeface="Verdana"/>
                <a:cs typeface="Verdana"/>
                <a:sym typeface="Verdana"/>
              </a:rPr>
              <a:t>Curs 21-22</a:t>
            </a:r>
            <a:endParaRPr b="1" sz="3700">
              <a:solidFill>
                <a:srgbClr val="2D620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4E13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775" y="0"/>
            <a:ext cx="7622164" cy="5101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type="ctrTitle"/>
          </p:nvPr>
        </p:nvSpPr>
        <p:spPr>
          <a:xfrm>
            <a:off x="906300" y="-34550"/>
            <a:ext cx="5695200" cy="572700"/>
          </a:xfrm>
          <a:prstGeom prst="rect">
            <a:avLst/>
          </a:prstGeom>
          <a:noFill/>
          <a:effectLst>
            <a:outerShdw blurRad="357188" rotWithShape="0" algn="bl" dir="5400000" dist="19050">
              <a:srgbClr val="000000">
                <a:alpha val="1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Què és un jardí vertical?</a:t>
            </a:r>
            <a:endParaRPr b="1" sz="3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890550" y="489400"/>
            <a:ext cx="7548600" cy="1380900"/>
          </a:xfrm>
          <a:prstGeom prst="rect">
            <a:avLst/>
          </a:prstGeom>
          <a:solidFill>
            <a:srgbClr val="F9F6F6">
              <a:alpha val="6696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just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rgbClr val="0B1E02"/>
                </a:solidFill>
              </a:rPr>
              <a:t>És un sistema de jardinera on s'incorporen diferents espècies vegetals i s'instal·la en una super</a:t>
            </a:r>
            <a:r>
              <a:rPr b="1" lang="ca" sz="1600">
                <a:solidFill>
                  <a:srgbClr val="0B1E02"/>
                </a:solidFill>
              </a:rPr>
              <a:t>fície en vertical. Són molt versàtils i es poden incorporar tant a interiors, com a exteriors a més aporten una infinitat de beneficis tant directes, indirectes, per a la salut i funcionals.</a:t>
            </a:r>
            <a:endParaRPr>
              <a:solidFill>
                <a:srgbClr val="0B1E02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996825" y="3168075"/>
            <a:ext cx="4313700" cy="1477500"/>
          </a:xfrm>
          <a:prstGeom prst="rect">
            <a:avLst/>
          </a:prstGeom>
          <a:solidFill>
            <a:srgbClr val="FFFF00">
              <a:alpha val="3946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B1E02"/>
              </a:buClr>
              <a:buSzPts val="1400"/>
              <a:buChar char="●"/>
            </a:pPr>
            <a:r>
              <a:rPr b="1" lang="ca">
                <a:solidFill>
                  <a:srgbClr val="0B1E02"/>
                </a:solidFill>
              </a:rPr>
              <a:t>Podem crear petits ecosistemes </a:t>
            </a:r>
            <a:endParaRPr b="1">
              <a:solidFill>
                <a:srgbClr val="0B1E0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B1E02"/>
              </a:buClr>
              <a:buSzPts val="1400"/>
              <a:buChar char="●"/>
            </a:pPr>
            <a:r>
              <a:rPr b="1" lang="ca">
                <a:solidFill>
                  <a:srgbClr val="0B1E02"/>
                </a:solidFill>
              </a:rPr>
              <a:t>Ens permet posar un toc d’alegria i de colors.</a:t>
            </a:r>
            <a:endParaRPr b="1">
              <a:solidFill>
                <a:srgbClr val="0B1E0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B1E02"/>
              </a:buClr>
              <a:buSzPts val="1400"/>
              <a:buChar char="●"/>
            </a:pPr>
            <a:r>
              <a:rPr b="1" lang="ca">
                <a:solidFill>
                  <a:srgbClr val="0B1E02"/>
                </a:solidFill>
              </a:rPr>
              <a:t>No es perd espai.</a:t>
            </a:r>
            <a:endParaRPr b="1">
              <a:solidFill>
                <a:srgbClr val="0B1E0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B1E02"/>
              </a:buClr>
              <a:buSzPts val="1400"/>
              <a:buChar char="●"/>
            </a:pPr>
            <a:r>
              <a:rPr b="1" lang="ca">
                <a:solidFill>
                  <a:srgbClr val="0B1E02"/>
                </a:solidFill>
              </a:rPr>
              <a:t>És un petit pas contra la lluita del canvi </a:t>
            </a:r>
            <a:endParaRPr b="1">
              <a:solidFill>
                <a:srgbClr val="0B1E0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0B1E02"/>
                </a:solidFill>
              </a:rPr>
              <a:t>climàtic.</a:t>
            </a:r>
            <a:endParaRPr b="1">
              <a:solidFill>
                <a:srgbClr val="0B1E0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>
            <a:alpha val="39460"/>
          </a:srgbClr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0" r="0" t="-10595"/>
          <a:stretch/>
        </p:blipFill>
        <p:spPr>
          <a:xfrm>
            <a:off x="0" y="929125"/>
            <a:ext cx="5619149" cy="421437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1790875" y="468550"/>
            <a:ext cx="599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0038" y="2906188"/>
            <a:ext cx="3393724" cy="20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6475" y="711350"/>
            <a:ext cx="881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D6203"/>
              </a:buClr>
              <a:buSzPts val="1800"/>
              <a:buChar char="●"/>
            </a:pPr>
            <a:r>
              <a:rPr b="1" lang="ca" sz="1800">
                <a:solidFill>
                  <a:srgbClr val="2D6203"/>
                </a:solidFill>
              </a:rPr>
              <a:t>El FAREM AL </a:t>
            </a:r>
            <a:r>
              <a:rPr b="1" lang="ca" sz="1800">
                <a:solidFill>
                  <a:srgbClr val="2D6203"/>
                </a:solidFill>
              </a:rPr>
              <a:t>PATI PETIT, A LA PARET DE MAONS. </a:t>
            </a:r>
            <a:endParaRPr b="1" sz="1800">
              <a:solidFill>
                <a:srgbClr val="2D6203"/>
              </a:solidFill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2363500" y="3456775"/>
            <a:ext cx="2332200" cy="551700"/>
          </a:xfrm>
          <a:prstGeom prst="snipRoundRect">
            <a:avLst>
              <a:gd fmla="val 16667" name="adj1"/>
              <a:gd fmla="val 16667" name="adj2"/>
            </a:avLst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3" name="Google Shape;73;p15"/>
          <p:cNvCxnSpPr>
            <a:stCxn id="72" idx="0"/>
            <a:endCxn id="74" idx="1"/>
          </p:cNvCxnSpPr>
          <p:nvPr/>
        </p:nvCxnSpPr>
        <p:spPr>
          <a:xfrm>
            <a:off x="4695700" y="3732625"/>
            <a:ext cx="1054200" cy="2097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4" name="Google Shape;74;p15"/>
          <p:cNvSpPr/>
          <p:nvPr/>
        </p:nvSpPr>
        <p:spPr>
          <a:xfrm>
            <a:off x="5749800" y="2916625"/>
            <a:ext cx="3394200" cy="20511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>
            <p:ph type="ctrTitle"/>
          </p:nvPr>
        </p:nvSpPr>
        <p:spPr>
          <a:xfrm>
            <a:off x="177475" y="194050"/>
            <a:ext cx="5695200" cy="572700"/>
          </a:xfrm>
          <a:prstGeom prst="rect">
            <a:avLst/>
          </a:prstGeom>
          <a:noFill/>
          <a:effectLst>
            <a:outerShdw blurRad="357188" rotWithShape="0" algn="bl" dir="5400000" dist="19050">
              <a:srgbClr val="000000">
                <a:alpha val="1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3200">
                <a:solidFill>
                  <a:srgbClr val="2D6203"/>
                </a:solidFill>
                <a:latin typeface="Verdana"/>
                <a:ea typeface="Verdana"/>
                <a:cs typeface="Verdana"/>
                <a:sym typeface="Verdana"/>
              </a:rPr>
              <a:t>A on el farem?</a:t>
            </a:r>
            <a:endParaRPr b="1" sz="3100">
              <a:solidFill>
                <a:srgbClr val="2D620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4675" y="839225"/>
            <a:ext cx="3435949" cy="423139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type="ctrTitle"/>
          </p:nvPr>
        </p:nvSpPr>
        <p:spPr>
          <a:xfrm>
            <a:off x="39275" y="152400"/>
            <a:ext cx="5695200" cy="572700"/>
          </a:xfrm>
          <a:prstGeom prst="rect">
            <a:avLst/>
          </a:prstGeom>
          <a:noFill/>
          <a:effectLst>
            <a:outerShdw blurRad="357188" rotWithShape="0" algn="bl" dir="5400000" dist="19050">
              <a:srgbClr val="000000">
                <a:alpha val="1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3200">
                <a:solidFill>
                  <a:srgbClr val="2D6203"/>
                </a:solidFill>
                <a:latin typeface="Verdana"/>
                <a:ea typeface="Verdana"/>
                <a:cs typeface="Verdana"/>
                <a:sym typeface="Verdana"/>
              </a:rPr>
              <a:t>Com ho </a:t>
            </a:r>
            <a:r>
              <a:rPr b="1" lang="ca" sz="3200">
                <a:solidFill>
                  <a:srgbClr val="2D6203"/>
                </a:solidFill>
                <a:latin typeface="Verdana"/>
                <a:ea typeface="Verdana"/>
                <a:cs typeface="Verdana"/>
                <a:sym typeface="Verdana"/>
              </a:rPr>
              <a:t>farem?</a:t>
            </a:r>
            <a:endParaRPr b="1" sz="3100">
              <a:solidFill>
                <a:srgbClr val="2D620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107600" y="839225"/>
            <a:ext cx="5139900" cy="153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450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Un </a:t>
            </a:r>
            <a:r>
              <a:rPr b="1" lang="ca" sz="1450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palet</a:t>
            </a:r>
            <a:r>
              <a:rPr baseline="30000" lang="ca" sz="1500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a" sz="1450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és una base o plataforma de fusta, plàstic, acer o altres materials, per facilitar el moviment de les càrregues que s'hi dipositen, permetent de tractar-les de manera estandarditzada (amb les mateixes eines, per exemple: carretó elevador), malgrat les diferències de forma i volum.</a:t>
            </a:r>
            <a:endParaRPr sz="1800">
              <a:solidFill>
                <a:srgbClr val="741B4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328950" y="184800"/>
            <a:ext cx="599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Ho farem amb palets de fusta reciclats.</a:t>
            </a:r>
            <a:endParaRPr b="1" sz="2000">
              <a:solidFill>
                <a:srgbClr val="741B4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4">
            <a:alphaModFix/>
          </a:blip>
          <a:srcRect b="14347" l="-3188" r="0" t="14340"/>
          <a:stretch/>
        </p:blipFill>
        <p:spPr>
          <a:xfrm>
            <a:off x="0" y="2484850"/>
            <a:ext cx="2979241" cy="26586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65950" y="839225"/>
            <a:ext cx="5139900" cy="153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450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Un </a:t>
            </a:r>
            <a:r>
              <a:rPr b="1" lang="ca" sz="1450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palet</a:t>
            </a:r>
            <a:r>
              <a:rPr baseline="30000" lang="ca" sz="1500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a" sz="1450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és una base o plataforma de fusta, plàstic, acer o altres materials, per facilitar el moviment de les càrregues que s'hi dipositen, permetent de tractar-les de manera estandarditzada (amb les mateixes eines, per exemple: carretó elevador), malgrat les diferències de forma i volum.</a:t>
            </a:r>
            <a:endParaRPr sz="1800">
              <a:solidFill>
                <a:srgbClr val="741B4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2088" y="2484842"/>
            <a:ext cx="1280700" cy="130630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/>
          <p:nvPr/>
        </p:nvSpPr>
        <p:spPr>
          <a:xfrm>
            <a:off x="3619163" y="4164775"/>
            <a:ext cx="1155600" cy="7185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38100">
            <a:solidFill>
              <a:srgbClr val="4C98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b="19189" l="19791" r="7152" t="1970"/>
          <a:stretch/>
        </p:blipFill>
        <p:spPr>
          <a:xfrm>
            <a:off x="4992000" y="1393175"/>
            <a:ext cx="4152003" cy="33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58975"/>
            <a:ext cx="4572001" cy="342900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1520150" y="666375"/>
            <a:ext cx="599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 txBox="1"/>
          <p:nvPr>
            <p:ph type="ctrTitle"/>
          </p:nvPr>
        </p:nvSpPr>
        <p:spPr>
          <a:xfrm>
            <a:off x="167050" y="493875"/>
            <a:ext cx="8214600" cy="572700"/>
          </a:xfrm>
          <a:prstGeom prst="rect">
            <a:avLst/>
          </a:prstGeom>
          <a:noFill/>
          <a:effectLst>
            <a:outerShdw blurRad="357188" rotWithShape="0" algn="bl" dir="5400000" dist="19050">
              <a:srgbClr val="000000">
                <a:alpha val="1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3200">
                <a:solidFill>
                  <a:srgbClr val="2D6203"/>
                </a:solidFill>
                <a:latin typeface="Verdana"/>
                <a:ea typeface="Verdana"/>
                <a:cs typeface="Verdana"/>
                <a:sym typeface="Verdana"/>
              </a:rPr>
              <a:t>Aprofitarem una antiga iniciativa i l’</a:t>
            </a:r>
            <a:r>
              <a:rPr b="1" lang="ca" sz="3200">
                <a:solidFill>
                  <a:srgbClr val="2D6203"/>
                </a:solidFill>
                <a:latin typeface="Verdana"/>
                <a:ea typeface="Verdana"/>
                <a:cs typeface="Verdana"/>
                <a:sym typeface="Verdana"/>
              </a:rPr>
              <a:t>ampliarem</a:t>
            </a:r>
            <a:r>
              <a:rPr b="1" lang="ca" sz="3200">
                <a:solidFill>
                  <a:srgbClr val="2D6203"/>
                </a:solidFill>
                <a:latin typeface="Verdana"/>
                <a:ea typeface="Verdana"/>
                <a:cs typeface="Verdana"/>
                <a:sym typeface="Verdana"/>
              </a:rPr>
              <a:t>!!!!!</a:t>
            </a:r>
            <a:endParaRPr b="1" sz="3200">
              <a:solidFill>
                <a:srgbClr val="2D620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3290175" y="3269350"/>
            <a:ext cx="426900" cy="478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7" name="Google Shape;97;p17"/>
          <p:cNvCxnSpPr>
            <a:stCxn id="96" idx="3"/>
            <a:endCxn id="92" idx="1"/>
          </p:cNvCxnSpPr>
          <p:nvPr/>
        </p:nvCxnSpPr>
        <p:spPr>
          <a:xfrm flipH="1" rot="10800000">
            <a:off x="3717075" y="3073450"/>
            <a:ext cx="1275000" cy="435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" name="Google Shape;98;p17"/>
          <p:cNvSpPr/>
          <p:nvPr/>
        </p:nvSpPr>
        <p:spPr>
          <a:xfrm>
            <a:off x="4992000" y="1393175"/>
            <a:ext cx="4152000" cy="3360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1817350" y="3290175"/>
            <a:ext cx="1431300" cy="4788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00FF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0" name="Google Shape;100;p17"/>
          <p:cNvCxnSpPr>
            <a:stCxn id="99" idx="3"/>
          </p:cNvCxnSpPr>
          <p:nvPr/>
        </p:nvCxnSpPr>
        <p:spPr>
          <a:xfrm flipH="1" rot="10800000">
            <a:off x="2533000" y="2457375"/>
            <a:ext cx="18000" cy="8328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1" name="Google Shape;101;p17"/>
          <p:cNvSpPr txBox="1"/>
          <p:nvPr/>
        </p:nvSpPr>
        <p:spPr>
          <a:xfrm>
            <a:off x="2304375" y="1808925"/>
            <a:ext cx="663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3600">
                <a:solidFill>
                  <a:srgbClr val="2D6203"/>
                </a:solidFill>
              </a:rPr>
              <a:t>?</a:t>
            </a:r>
            <a:endParaRPr b="1" sz="3600">
              <a:solidFill>
                <a:srgbClr val="2D6203"/>
              </a:solidFill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5110525" y="1932225"/>
            <a:ext cx="383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Utilitzarem les estructures antigues 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per fer els prototips.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4908775" y="606200"/>
            <a:ext cx="4235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rgbClr val="2D6203"/>
                </a:solidFill>
                <a:latin typeface="Verdana"/>
                <a:ea typeface="Verdana"/>
                <a:cs typeface="Verdana"/>
                <a:sym typeface="Verdana"/>
              </a:rPr>
              <a:t>Hi ha uns palets ja col·locats d’un</a:t>
            </a:r>
            <a:endParaRPr b="1" sz="1600">
              <a:solidFill>
                <a:srgbClr val="2D620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rgbClr val="2D6203"/>
                </a:solidFill>
                <a:latin typeface="Verdana"/>
                <a:ea typeface="Verdana"/>
                <a:cs typeface="Verdana"/>
                <a:sym typeface="Verdana"/>
              </a:rPr>
              <a:t>antic projecte.</a:t>
            </a:r>
            <a:endParaRPr b="1" sz="1600">
              <a:solidFill>
                <a:srgbClr val="2D620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ctrTitle"/>
          </p:nvPr>
        </p:nvSpPr>
        <p:spPr>
          <a:xfrm>
            <a:off x="180750" y="79050"/>
            <a:ext cx="3720000" cy="572700"/>
          </a:xfrm>
          <a:prstGeom prst="rect">
            <a:avLst/>
          </a:prstGeom>
          <a:noFill/>
          <a:effectLst>
            <a:outerShdw blurRad="357188" rotWithShape="0" algn="bl" dir="5400000" dist="19050">
              <a:srgbClr val="000000">
                <a:alpha val="1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3200">
                <a:solidFill>
                  <a:srgbClr val="2D6203"/>
                </a:solidFill>
                <a:latin typeface="Verdana"/>
                <a:ea typeface="Verdana"/>
                <a:cs typeface="Verdana"/>
                <a:sym typeface="Verdana"/>
              </a:rPr>
              <a:t>Tasques a fer</a:t>
            </a:r>
            <a:r>
              <a:rPr b="1" lang="ca" sz="3200">
                <a:solidFill>
                  <a:srgbClr val="2D6203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b="1" sz="3100">
              <a:solidFill>
                <a:srgbClr val="2D620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0" y="708075"/>
            <a:ext cx="9144000" cy="3999600"/>
          </a:xfrm>
          <a:prstGeom prst="rect">
            <a:avLst/>
          </a:prstGeom>
          <a:solidFill>
            <a:srgbClr val="F7F4F4">
              <a:alpha val="6473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900"/>
              <a:buFont typeface="Verdana"/>
              <a:buChar char="●"/>
            </a:pPr>
            <a:r>
              <a:rPr lang="ca" sz="1900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Decidir quines eines utilitzar i quin serà l’equip de protecció personal (EPIs).</a:t>
            </a:r>
            <a:r>
              <a:rPr lang="ca" sz="1900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900">
              <a:solidFill>
                <a:srgbClr val="274E1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900"/>
              <a:buFont typeface="Verdana"/>
              <a:buChar char="●"/>
            </a:pPr>
            <a:r>
              <a:rPr lang="ca" sz="1900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Investigar com fer les jardineres verticals (mètodes de plantar) i disseny estètic.</a:t>
            </a:r>
            <a:endParaRPr sz="1900">
              <a:solidFill>
                <a:srgbClr val="274E1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274E1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900"/>
              <a:buFont typeface="Verdana"/>
              <a:buChar char="●"/>
            </a:pPr>
            <a:r>
              <a:rPr lang="ca" sz="1900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 Fer una proposta de projecte.</a:t>
            </a:r>
            <a:endParaRPr sz="1900">
              <a:solidFill>
                <a:srgbClr val="274E1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274E1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900"/>
              <a:buFont typeface="Verdana"/>
              <a:buChar char="●"/>
            </a:pPr>
            <a:r>
              <a:rPr lang="ca" sz="1900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 Investigar com preparar la fusta dels palets.</a:t>
            </a:r>
            <a:endParaRPr sz="1900">
              <a:solidFill>
                <a:srgbClr val="274E1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274E1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900"/>
              <a:buFont typeface="Verdana"/>
              <a:buChar char="●"/>
            </a:pPr>
            <a:r>
              <a:rPr lang="ca" sz="1900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 Col·locació dels palets. </a:t>
            </a:r>
            <a:endParaRPr sz="1900">
              <a:solidFill>
                <a:srgbClr val="274E1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274E1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900"/>
              <a:buFont typeface="Verdana"/>
              <a:buChar char="●"/>
            </a:pPr>
            <a:r>
              <a:rPr lang="ca" sz="1900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 Investigar quines plantes posar i com posar-les i decidir el seu manteniment. Criteris estètics i climàtics. </a:t>
            </a:r>
            <a:endParaRPr sz="700">
              <a:solidFill>
                <a:srgbClr val="274E1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900"/>
              <a:buFont typeface="Verdana"/>
              <a:buChar char="●"/>
            </a:pPr>
            <a:r>
              <a:rPr lang="ca" sz="1900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Preveure els possibles problemes del projecte.</a:t>
            </a:r>
            <a:endParaRPr sz="1900">
              <a:solidFill>
                <a:srgbClr val="274E1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ctrTitle"/>
          </p:nvPr>
        </p:nvSpPr>
        <p:spPr>
          <a:xfrm>
            <a:off x="180750" y="155250"/>
            <a:ext cx="3720000" cy="572700"/>
          </a:xfrm>
          <a:prstGeom prst="rect">
            <a:avLst/>
          </a:prstGeom>
          <a:noFill/>
          <a:effectLst>
            <a:outerShdw blurRad="357188" rotWithShape="0" algn="bl" dir="5400000" dist="19050">
              <a:srgbClr val="000000">
                <a:alpha val="1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3200">
                <a:solidFill>
                  <a:srgbClr val="2D6203"/>
                </a:solidFill>
                <a:latin typeface="Verdana"/>
                <a:ea typeface="Verdana"/>
                <a:cs typeface="Verdana"/>
                <a:sym typeface="Verdana"/>
              </a:rPr>
              <a:t>Avaluació</a:t>
            </a:r>
            <a:r>
              <a:rPr b="1" lang="ca" sz="3200">
                <a:solidFill>
                  <a:srgbClr val="2D6203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b="1" sz="3100">
              <a:solidFill>
                <a:srgbClr val="2D620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0" y="974375"/>
            <a:ext cx="9144000" cy="3589500"/>
          </a:xfrm>
          <a:prstGeom prst="rect">
            <a:avLst/>
          </a:prstGeom>
          <a:solidFill>
            <a:srgbClr val="F7F4F4">
              <a:alpha val="6473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74E1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Verdana"/>
              <a:buChar char="●"/>
            </a:pPr>
            <a:r>
              <a:rPr lang="ca" sz="2800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Què es tindrà en compte?</a:t>
            </a:r>
            <a:endParaRPr sz="2800">
              <a:solidFill>
                <a:srgbClr val="274E1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800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				</a:t>
            </a:r>
            <a:endParaRPr sz="1100">
              <a:solidFill>
                <a:srgbClr val="274E1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800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ca" sz="2800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Assistència</a:t>
            </a:r>
            <a:endParaRPr sz="2800">
              <a:solidFill>
                <a:srgbClr val="274E1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800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- Actitud a classe </a:t>
            </a:r>
            <a:endParaRPr sz="2800">
              <a:solidFill>
                <a:srgbClr val="274E1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800">
                <a:solidFill>
                  <a:srgbClr val="274E13"/>
                </a:solidFill>
                <a:latin typeface="Verdana"/>
                <a:ea typeface="Verdana"/>
                <a:cs typeface="Verdana"/>
                <a:sym typeface="Verdana"/>
              </a:rPr>
              <a:t>- Productes elaborats</a:t>
            </a:r>
            <a:endParaRPr sz="2800">
              <a:solidFill>
                <a:srgbClr val="274E1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74E1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 b="27107" l="38776" r="16186" t="47234"/>
          <a:stretch/>
        </p:blipFill>
        <p:spPr>
          <a:xfrm>
            <a:off x="714775" y="434500"/>
            <a:ext cx="7708227" cy="329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